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92" r:id="rId6"/>
    <p:sldId id="287" r:id="rId7"/>
    <p:sldId id="289" r:id="rId8"/>
    <p:sldId id="288" r:id="rId9"/>
    <p:sldId id="262" r:id="rId10"/>
    <p:sldId id="286" r:id="rId11"/>
    <p:sldId id="265" r:id="rId12"/>
    <p:sldId id="264" r:id="rId13"/>
    <p:sldId id="266" r:id="rId14"/>
    <p:sldId id="279" r:id="rId15"/>
    <p:sldId id="270" r:id="rId16"/>
    <p:sldId id="263" r:id="rId17"/>
    <p:sldId id="271" r:id="rId18"/>
    <p:sldId id="293" r:id="rId19"/>
    <p:sldId id="267" r:id="rId20"/>
    <p:sldId id="275" r:id="rId21"/>
    <p:sldId id="278" r:id="rId22"/>
    <p:sldId id="294" r:id="rId23"/>
    <p:sldId id="277" r:id="rId24"/>
    <p:sldId id="276" r:id="rId25"/>
    <p:sldId id="281" r:id="rId26"/>
    <p:sldId id="274" r:id="rId27"/>
    <p:sldId id="282" r:id="rId28"/>
    <p:sldId id="283" r:id="rId29"/>
    <p:sldId id="284" r:id="rId30"/>
    <p:sldId id="285" r:id="rId31"/>
    <p:sldId id="290" r:id="rId32"/>
    <p:sldId id="291" r:id="rId33"/>
    <p:sldId id="273" r:id="rId34"/>
    <p:sldId id="28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n" initials="P" lastIdx="1" clrIdx="0">
    <p:extLst>
      <p:ext uri="{19B8F6BF-5375-455C-9EA6-DF929625EA0E}">
        <p15:presenceInfo xmlns:p15="http://schemas.microsoft.com/office/powerpoint/2012/main" userId="99adbd5df1b26f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B4A32-3C7B-4F7D-83DA-9056639CE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8CFF2-9098-4E79-A87D-6E21F456F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BA54D-325E-4753-A996-DD8605677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856B-FDBF-48F0-82FB-D56BFD2D22F8}" type="datetimeFigureOut">
              <a:rPr lang="en-GB" smtClean="0"/>
              <a:t>14/08/2020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2FA-D831-4867-99E8-7601E3533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35A6F-D4AD-44E9-BB50-13AD4716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E5EF9-5F98-4B68-A786-A00702A38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181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D19C5-DBC6-4B10-8D6F-1B46677DA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FC5566-9A0D-46E5-AB45-F69564A1A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FC967-8C9E-4674-8CC0-A8379E4BB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856B-FDBF-48F0-82FB-D56BFD2D22F8}" type="datetimeFigureOut">
              <a:rPr lang="en-GB" smtClean="0"/>
              <a:t>14/08/2020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0030E-8EE6-4C2E-BEFE-9939CAB0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AD442-CC52-41C8-8321-658DD79D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E5EF9-5F98-4B68-A786-A00702A38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60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2714C-6BA8-4D89-8D8D-6DB16D4A8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D9D4A-FFE2-40B9-8DBF-6D3129176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862" y="1825625"/>
            <a:ext cx="9549938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B17B8-F0C3-41DE-8786-A4ECF264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856B-FDBF-48F0-82FB-D56BFD2D22F8}" type="datetimeFigureOut">
              <a:rPr lang="en-GB" smtClean="0"/>
              <a:t>14/08/2020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AF15F-FD4D-48E0-9A47-B2564921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97EB0-49C3-4FCF-AB32-399ACC9A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E5EF9-5F98-4B68-A786-A00702A38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763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5832D-72F4-4749-B1E1-68C1296B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618" y="329825"/>
            <a:ext cx="931083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23BC7-D35F-42F2-9C95-729BEF68E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6616" y="3209550"/>
            <a:ext cx="931083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D7AB1-5B1E-4FBE-AFD7-94157CCB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856B-FDBF-48F0-82FB-D56BFD2D22F8}" type="datetimeFigureOut">
              <a:rPr lang="en-GB" smtClean="0"/>
              <a:t>14/08/2020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08E69-BB27-4447-9792-2E414A7FC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3D1D6-4C0E-4741-9A5F-45A2015CC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E5EF9-5F98-4B68-A786-A00702A38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746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B00E7-865A-4F5E-8CEA-FE8928DD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CFC24-5406-4129-AC4F-C4A94F0EB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6742" y="1825625"/>
            <a:ext cx="4033058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FF036-9DF3-490B-BD39-AA17E952A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1148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DCAA5-FB11-43B5-8736-B412231F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856B-FDBF-48F0-82FB-D56BFD2D22F8}" type="datetimeFigureOut">
              <a:rPr lang="en-GB" smtClean="0"/>
              <a:t>14/08/2020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746DC-3A3E-4337-BFDE-560181E10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F1E1F-507E-466E-81FB-40AE7E9D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E5EF9-5F98-4B68-A786-A00702A38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061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15BCE-AA77-4656-8AF7-7BABC0F2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8A3BB6-F209-427C-AADB-BBF39961D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856B-FDBF-48F0-82FB-D56BFD2D22F8}" type="datetimeFigureOut">
              <a:rPr lang="en-GB" smtClean="0"/>
              <a:t>14/08/2020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097722-0051-4FA2-803E-4331BAB50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DB9F8-8A8E-4E84-94C7-A116FDBB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E5EF9-5F98-4B68-A786-A00702A38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681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DDE515-9D46-4E8C-821A-E04D4459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856B-FDBF-48F0-82FB-D56BFD2D22F8}" type="datetimeFigureOut">
              <a:rPr lang="en-GB" smtClean="0"/>
              <a:t>14/08/2020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38035-4FF8-4DCB-AD15-B261FAFB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5A9E2-8507-4F30-82D3-7CF6D4A9A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E5EF9-5F98-4B68-A786-A00702A38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663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E597C-82F9-4909-BD08-CC483FDB8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BAD8A-664A-4FAD-A4B5-176F29E78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3A35C5-036C-4B4A-836E-A78DDE219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04450-F05B-4FCD-B905-A60C931D2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856B-FDBF-48F0-82FB-D56BFD2D22F8}" type="datetimeFigureOut">
              <a:rPr lang="en-GB" smtClean="0"/>
              <a:t>14/08/2020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6F50A-DE15-41C7-B229-DEF7245E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AF861-91DD-4DF5-A3C2-39AE0F8F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E5EF9-5F98-4B68-A786-A00702A38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50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F6B16-BF9C-40E9-A1D1-189C88CC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39CA8A-E856-4A96-944E-16EA03ACA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FAA88-8CC1-45A7-B447-5C410A22F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99BAE-D1D5-4979-86ED-45487C636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856B-FDBF-48F0-82FB-D56BFD2D22F8}" type="datetimeFigureOut">
              <a:rPr lang="en-GB" smtClean="0"/>
              <a:t>14/08/2020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6DC35-1930-48F4-A547-CDA6032C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A7DC2-D1B8-4AF5-A747-E962DE5A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E5EF9-5F98-4B68-A786-A00702A38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496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8A3C-E17F-4DDB-AFCD-A3869433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9A6E4-B071-4D29-8279-41F54CD9B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9993D-6C7C-4ECA-A79C-F157B42DE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856B-FDBF-48F0-82FB-D56BFD2D22F8}" type="datetimeFigureOut">
              <a:rPr lang="en-GB" smtClean="0"/>
              <a:t>14/08/2020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10A86-85FF-48FE-9B59-5F6013664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108CE-C855-4A57-BFF6-C751FB62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E5EF9-5F98-4B68-A786-A00702A38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465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EF170F-2FA0-436E-88F3-55F8E4391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6434A-0D6A-4B57-9E5C-F65FF6D4D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9250" y="1825625"/>
            <a:ext cx="90345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0E0A0-CC16-4936-A3F5-EF9C191B10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A856B-FDBF-48F0-82FB-D56BFD2D22F8}" type="datetimeFigureOut">
              <a:rPr lang="en-GB" smtClean="0"/>
              <a:t>14/08/2020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1B931-F1C4-499E-BDF4-55F3F19D4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9D25B-17F3-45A5-9219-CDF502461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E5EF9-5F98-4B68-A786-A00702A3830E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4019AA-B3BC-4168-A19C-8FCA56CDE1DE}"/>
              </a:ext>
            </a:extLst>
          </p:cNvPr>
          <p:cNvGrpSpPr/>
          <p:nvPr userDrawn="1"/>
        </p:nvGrpSpPr>
        <p:grpSpPr>
          <a:xfrm>
            <a:off x="-83127" y="0"/>
            <a:ext cx="3017520" cy="6858000"/>
            <a:chOff x="-83127" y="0"/>
            <a:chExt cx="3017520" cy="68580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6B09017-1BFF-4CD1-8838-2393B149B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30" y="926265"/>
              <a:ext cx="1224369" cy="3572731"/>
            </a:xfrm>
            <a:custGeom>
              <a:avLst/>
              <a:gdLst>
                <a:gd name="T0" fmla="*/ 337 w 2569"/>
                <a:gd name="T1" fmla="*/ 3011 h 6047"/>
                <a:gd name="T2" fmla="*/ 2569 w 2569"/>
                <a:gd name="T3" fmla="*/ 6047 h 6047"/>
                <a:gd name="T4" fmla="*/ 1672 w 2569"/>
                <a:gd name="T5" fmla="*/ 3533 h 6047"/>
                <a:gd name="T6" fmla="*/ 668 w 2569"/>
                <a:gd name="T7" fmla="*/ 0 h 6047"/>
                <a:gd name="T8" fmla="*/ 337 w 2569"/>
                <a:gd name="T9" fmla="*/ 3011 h 6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9" h="6047">
                  <a:moveTo>
                    <a:pt x="337" y="3011"/>
                  </a:moveTo>
                  <a:cubicBezTo>
                    <a:pt x="701" y="4092"/>
                    <a:pt x="1621" y="5071"/>
                    <a:pt x="2569" y="6047"/>
                  </a:cubicBezTo>
                  <a:cubicBezTo>
                    <a:pt x="2349" y="5190"/>
                    <a:pt x="2006" y="4355"/>
                    <a:pt x="1672" y="3533"/>
                  </a:cubicBezTo>
                  <a:cubicBezTo>
                    <a:pt x="1211" y="2395"/>
                    <a:pt x="756" y="1216"/>
                    <a:pt x="668" y="0"/>
                  </a:cubicBezTo>
                  <a:cubicBezTo>
                    <a:pt x="169" y="984"/>
                    <a:pt x="0" y="2011"/>
                    <a:pt x="337" y="3011"/>
                  </a:cubicBezTo>
                  <a:close/>
                </a:path>
              </a:pathLst>
            </a:custGeom>
            <a:solidFill>
              <a:srgbClr val="05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A8B6530-464E-48DD-ABB6-D1A81A70E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7191" y="4498993"/>
              <a:ext cx="1427202" cy="2359007"/>
            </a:xfrm>
            <a:custGeom>
              <a:avLst/>
              <a:gdLst>
                <a:gd name="T0" fmla="*/ 188 w 2985"/>
                <a:gd name="T1" fmla="*/ 0 h 3986"/>
                <a:gd name="T2" fmla="*/ 423 w 2985"/>
                <a:gd name="T3" fmla="*/ 1621 h 3986"/>
                <a:gd name="T4" fmla="*/ 0 w 2985"/>
                <a:gd name="T5" fmla="*/ 3986 h 3986"/>
                <a:gd name="T6" fmla="*/ 2985 w 2985"/>
                <a:gd name="T7" fmla="*/ 3986 h 3986"/>
                <a:gd name="T8" fmla="*/ 1948 w 2985"/>
                <a:gd name="T9" fmla="*/ 1956 h 3986"/>
                <a:gd name="T10" fmla="*/ 188 w 2985"/>
                <a:gd name="T11" fmla="*/ 0 h 3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5" h="3986">
                  <a:moveTo>
                    <a:pt x="188" y="0"/>
                  </a:moveTo>
                  <a:cubicBezTo>
                    <a:pt x="325" y="531"/>
                    <a:pt x="413" y="1071"/>
                    <a:pt x="423" y="1621"/>
                  </a:cubicBezTo>
                  <a:cubicBezTo>
                    <a:pt x="436" y="2440"/>
                    <a:pt x="275" y="3227"/>
                    <a:pt x="0" y="3986"/>
                  </a:cubicBezTo>
                  <a:lnTo>
                    <a:pt x="2985" y="3986"/>
                  </a:lnTo>
                  <a:cubicBezTo>
                    <a:pt x="2778" y="3291"/>
                    <a:pt x="2433" y="2609"/>
                    <a:pt x="1948" y="1956"/>
                  </a:cubicBezTo>
                  <a:cubicBezTo>
                    <a:pt x="1449" y="1286"/>
                    <a:pt x="813" y="643"/>
                    <a:pt x="188" y="0"/>
                  </a:cubicBezTo>
                  <a:close/>
                </a:path>
              </a:pathLst>
            </a:custGeom>
            <a:solidFill>
              <a:srgbClr val="0994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D143B18-6CE5-42D1-8E70-574AD4196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475" y="4498993"/>
              <a:ext cx="1427202" cy="2359007"/>
            </a:xfrm>
            <a:custGeom>
              <a:avLst/>
              <a:gdLst>
                <a:gd name="T0" fmla="*/ 188 w 2985"/>
                <a:gd name="T1" fmla="*/ 0 h 3986"/>
                <a:gd name="T2" fmla="*/ 422 w 2985"/>
                <a:gd name="T3" fmla="*/ 1621 h 3986"/>
                <a:gd name="T4" fmla="*/ 0 w 2985"/>
                <a:gd name="T5" fmla="*/ 3986 h 3986"/>
                <a:gd name="T6" fmla="*/ 2985 w 2985"/>
                <a:gd name="T7" fmla="*/ 3986 h 3986"/>
                <a:gd name="T8" fmla="*/ 1947 w 2985"/>
                <a:gd name="T9" fmla="*/ 1956 h 3986"/>
                <a:gd name="T10" fmla="*/ 188 w 2985"/>
                <a:gd name="T11" fmla="*/ 0 h 3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5" h="3986">
                  <a:moveTo>
                    <a:pt x="188" y="0"/>
                  </a:moveTo>
                  <a:cubicBezTo>
                    <a:pt x="324" y="531"/>
                    <a:pt x="413" y="1071"/>
                    <a:pt x="422" y="1621"/>
                  </a:cubicBezTo>
                  <a:cubicBezTo>
                    <a:pt x="436" y="2440"/>
                    <a:pt x="275" y="3227"/>
                    <a:pt x="0" y="3986"/>
                  </a:cubicBezTo>
                  <a:lnTo>
                    <a:pt x="2985" y="3986"/>
                  </a:lnTo>
                  <a:cubicBezTo>
                    <a:pt x="2777" y="3291"/>
                    <a:pt x="2433" y="2609"/>
                    <a:pt x="1947" y="1956"/>
                  </a:cubicBezTo>
                  <a:cubicBezTo>
                    <a:pt x="1449" y="1286"/>
                    <a:pt x="812" y="643"/>
                    <a:pt x="188" y="0"/>
                  </a:cubicBezTo>
                  <a:close/>
                </a:path>
              </a:pathLst>
            </a:custGeom>
            <a:solidFill>
              <a:srgbClr val="077E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E12AE88-F189-42EE-896D-53F368C8CE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3127" y="0"/>
              <a:ext cx="1794664" cy="6858000"/>
            </a:xfrm>
            <a:custGeom>
              <a:avLst/>
              <a:gdLst>
                <a:gd name="connsiteX0" fmla="*/ 56811 w 1794664"/>
                <a:gd name="connsiteY0" fmla="*/ 0 h 6858000"/>
                <a:gd name="connsiteX1" fmla="*/ 835725 w 1794664"/>
                <a:gd name="connsiteY1" fmla="*/ 0 h 6858000"/>
                <a:gd name="connsiteX2" fmla="*/ 767868 w 1794664"/>
                <a:gd name="connsiteY2" fmla="*/ 559680 h 6858000"/>
                <a:gd name="connsiteX3" fmla="*/ 773603 w 1794664"/>
                <a:gd name="connsiteY3" fmla="*/ 928466 h 6858000"/>
                <a:gd name="connsiteX4" fmla="*/ 615431 w 1794664"/>
                <a:gd name="connsiteY4" fmla="*/ 2707976 h 6858000"/>
                <a:gd name="connsiteX5" fmla="*/ 1682017 w 1794664"/>
                <a:gd name="connsiteY5" fmla="*/ 4502262 h 6858000"/>
                <a:gd name="connsiteX6" fmla="*/ 1794315 w 1794664"/>
                <a:gd name="connsiteY6" fmla="*/ 5460278 h 6858000"/>
                <a:gd name="connsiteX7" fmla="*/ 1592180 w 1794664"/>
                <a:gd name="connsiteY7" fmla="*/ 6858000 h 6858000"/>
                <a:gd name="connsiteX8" fmla="*/ 56811 w 1794664"/>
                <a:gd name="connsiteY8" fmla="*/ 6858000 h 6858000"/>
                <a:gd name="connsiteX9" fmla="*/ 0 w 1794664"/>
                <a:gd name="connsiteY9" fmla="*/ 6850922 h 6858000"/>
                <a:gd name="connsiteX10" fmla="*/ 0 w 1794664"/>
                <a:gd name="connsiteY10" fmla="*/ 707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94664" h="6858000">
                  <a:moveTo>
                    <a:pt x="56811" y="0"/>
                  </a:moveTo>
                  <a:lnTo>
                    <a:pt x="835725" y="0"/>
                  </a:lnTo>
                  <a:cubicBezTo>
                    <a:pt x="796540" y="183802"/>
                    <a:pt x="773603" y="372923"/>
                    <a:pt x="767868" y="559680"/>
                  </a:cubicBezTo>
                  <a:cubicBezTo>
                    <a:pt x="764046" y="683200"/>
                    <a:pt x="766435" y="806128"/>
                    <a:pt x="773603" y="928466"/>
                  </a:cubicBezTo>
                  <a:cubicBezTo>
                    <a:pt x="535150" y="1510013"/>
                    <a:pt x="454391" y="2116973"/>
                    <a:pt x="615431" y="2707976"/>
                  </a:cubicBezTo>
                  <a:cubicBezTo>
                    <a:pt x="789372" y="3346851"/>
                    <a:pt x="1229005" y="3925443"/>
                    <a:pt x="1682017" y="4502262"/>
                  </a:cubicBezTo>
                  <a:cubicBezTo>
                    <a:pt x="1747485" y="4816085"/>
                    <a:pt x="1789536" y="5135226"/>
                    <a:pt x="1794315" y="5460278"/>
                  </a:cubicBezTo>
                  <a:cubicBezTo>
                    <a:pt x="1800527" y="5944309"/>
                    <a:pt x="1723591" y="6409429"/>
                    <a:pt x="1592180" y="6858000"/>
                  </a:cubicBezTo>
                  <a:lnTo>
                    <a:pt x="56811" y="6858000"/>
                  </a:lnTo>
                  <a:lnTo>
                    <a:pt x="0" y="6850922"/>
                  </a:lnTo>
                  <a:lnTo>
                    <a:pt x="0" y="7078"/>
                  </a:lnTo>
                  <a:close/>
                </a:path>
              </a:pathLst>
            </a:custGeom>
            <a:solidFill>
              <a:srgbClr val="1423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69A6662-AFB9-4CC9-A92E-1B7260BA1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111" y="0"/>
              <a:ext cx="527365" cy="926265"/>
            </a:xfrm>
            <a:custGeom>
              <a:avLst/>
              <a:gdLst>
                <a:gd name="T0" fmla="*/ 20 w 1110"/>
                <a:gd name="T1" fmla="*/ 1571 h 1571"/>
                <a:gd name="T2" fmla="*/ 1110 w 1110"/>
                <a:gd name="T3" fmla="*/ 0 h 1571"/>
                <a:gd name="T4" fmla="*/ 150 w 1110"/>
                <a:gd name="T5" fmla="*/ 0 h 1571"/>
                <a:gd name="T6" fmla="*/ 8 w 1110"/>
                <a:gd name="T7" fmla="*/ 947 h 1571"/>
                <a:gd name="T8" fmla="*/ 20 w 1110"/>
                <a:gd name="T9" fmla="*/ 1571 h 1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0" h="1571">
                  <a:moveTo>
                    <a:pt x="20" y="1571"/>
                  </a:moveTo>
                  <a:cubicBezTo>
                    <a:pt x="294" y="1031"/>
                    <a:pt x="667" y="503"/>
                    <a:pt x="1110" y="0"/>
                  </a:cubicBezTo>
                  <a:lnTo>
                    <a:pt x="150" y="0"/>
                  </a:lnTo>
                  <a:cubicBezTo>
                    <a:pt x="68" y="311"/>
                    <a:pt x="20" y="631"/>
                    <a:pt x="8" y="947"/>
                  </a:cubicBezTo>
                  <a:cubicBezTo>
                    <a:pt x="0" y="1156"/>
                    <a:pt x="5" y="1364"/>
                    <a:pt x="20" y="1571"/>
                  </a:cubicBezTo>
                  <a:close/>
                </a:path>
              </a:pathLst>
            </a:custGeom>
            <a:solidFill>
              <a:srgbClr val="077E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1793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arlezVousFrancais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mica-travel.com/culture-vietnamienne-proverbe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horoscope.com/fr/" TargetMode="External"/><Relationship Id="rId5" Type="http://schemas.openxmlformats.org/officeDocument/2006/relationships/hyperlink" Target="https://www.le-dictionnaire.com/" TargetMode="External"/><Relationship Id="rId4" Type="http://schemas.openxmlformats.org/officeDocument/2006/relationships/hyperlink" Target="https://crisco2.unicaen.fr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8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5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5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media" Target="../media/media8.mp4"/><Relationship Id="rId7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5" Type="http://schemas.microsoft.com/office/2007/relationships/media" Target="../media/media9.mp4"/><Relationship Id="rId10" Type="http://schemas.openxmlformats.org/officeDocument/2006/relationships/image" Target="../media/image55.png"/><Relationship Id="rId4" Type="http://schemas.openxmlformats.org/officeDocument/2006/relationships/video" Target="../media/media8.mp4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ọc bổng Du học HCMUS - Home | Facebook">
            <a:extLst>
              <a:ext uri="{FF2B5EF4-FFF2-40B4-BE49-F238E27FC236}">
                <a16:creationId xmlns:a16="http://schemas.microsoft.com/office/drawing/2014/main" id="{89B938E1-4560-4125-8DED-7C0B86B5E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978" y="-17750"/>
            <a:ext cx="2286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C607D2E-A047-4058-A64A-CEBD43A3ED90}"/>
              </a:ext>
            </a:extLst>
          </p:cNvPr>
          <p:cNvSpPr txBox="1"/>
          <p:nvPr/>
        </p:nvSpPr>
        <p:spPr>
          <a:xfrm>
            <a:off x="4107635" y="515413"/>
            <a:ext cx="85952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UNIVERSITÉ NATIONALE DU VIETNAM À HO CHI MINH</a:t>
            </a:r>
          </a:p>
          <a:p>
            <a:pPr algn="ctr"/>
            <a:r>
              <a:rPr lang="en-US" sz="19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UNIVERSITÉ DES SCIENCES</a:t>
            </a:r>
          </a:p>
          <a:p>
            <a:pPr algn="ctr"/>
            <a:endParaRPr lang="en-US" sz="19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9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FACULTÉ DE TECHNOLOGIE DE L’INFORMATION</a:t>
            </a:r>
            <a:r>
              <a:rPr lang="en-US" sz="19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E01DD26F-69AE-4FEA-B7F8-763D2DB6085B}"/>
              </a:ext>
            </a:extLst>
          </p:cNvPr>
          <p:cNvSpPr txBox="1"/>
          <p:nvPr/>
        </p:nvSpPr>
        <p:spPr>
          <a:xfrm>
            <a:off x="3027144" y="2213307"/>
            <a:ext cx="79421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PRÉSENTATION DE MÉMOIRE DE FIN D’ÉTUDES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8E76D20A-97E9-4B16-9FE8-AC1DB3C76D8C}"/>
              </a:ext>
            </a:extLst>
          </p:cNvPr>
          <p:cNvSpPr/>
          <p:nvPr/>
        </p:nvSpPr>
        <p:spPr>
          <a:xfrm>
            <a:off x="2227634" y="2897512"/>
            <a:ext cx="877195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RECHERCHE SUR DIALOGFLOW ET</a:t>
            </a:r>
          </a:p>
          <a:p>
            <a:pPr algn="ctr"/>
            <a:r>
              <a:rPr lang="fr-FR" sz="3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CONSTRUIRE UNE APPLICATION DE DÉMONSTRATION</a:t>
            </a:r>
            <a:endParaRPr lang="vi-VN" sz="3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14" name="Đường nối Thẳng 13">
            <a:extLst>
              <a:ext uri="{FF2B5EF4-FFF2-40B4-BE49-F238E27FC236}">
                <a16:creationId xmlns:a16="http://schemas.microsoft.com/office/drawing/2014/main" id="{6BEE4EC8-5C3C-4A4E-91E0-DC647BD19BE5}"/>
              </a:ext>
            </a:extLst>
          </p:cNvPr>
          <p:cNvCxnSpPr/>
          <p:nvPr/>
        </p:nvCxnSpPr>
        <p:spPr>
          <a:xfrm>
            <a:off x="1556426" y="1982500"/>
            <a:ext cx="9815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D53CA96F-E1CB-43D5-A6B9-8B272DBCA641}"/>
              </a:ext>
            </a:extLst>
          </p:cNvPr>
          <p:cNvSpPr txBox="1"/>
          <p:nvPr/>
        </p:nvSpPr>
        <p:spPr>
          <a:xfrm>
            <a:off x="3787496" y="4380635"/>
            <a:ext cx="18942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Réalisé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 par:</a:t>
            </a: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54A7B394-999E-4AA3-B00B-0E539E51F640}"/>
              </a:ext>
            </a:extLst>
          </p:cNvPr>
          <p:cNvSpPr txBox="1"/>
          <p:nvPr/>
        </p:nvSpPr>
        <p:spPr>
          <a:xfrm>
            <a:off x="5677356" y="4380635"/>
            <a:ext cx="393088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Phan Hoang Nam - 1652025</a:t>
            </a: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0AB5D18A-FBC1-4C46-BF97-81854317FA05}"/>
              </a:ext>
            </a:extLst>
          </p:cNvPr>
          <p:cNvSpPr txBox="1"/>
          <p:nvPr/>
        </p:nvSpPr>
        <p:spPr>
          <a:xfrm>
            <a:off x="5677356" y="4826911"/>
            <a:ext cx="39308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Tran Quoc Hao     - 1652029</a:t>
            </a: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DB48B708-F74F-4E48-BBEE-CA36D314FD68}"/>
              </a:ext>
            </a:extLst>
          </p:cNvPr>
          <p:cNvSpPr txBox="1"/>
          <p:nvPr/>
        </p:nvSpPr>
        <p:spPr>
          <a:xfrm>
            <a:off x="3776035" y="5466890"/>
            <a:ext cx="196727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Encadré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 par:</a:t>
            </a: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FCB4944F-19B2-4018-A448-DB301E8F0957}"/>
              </a:ext>
            </a:extLst>
          </p:cNvPr>
          <p:cNvSpPr txBox="1"/>
          <p:nvPr/>
        </p:nvSpPr>
        <p:spPr>
          <a:xfrm>
            <a:off x="5677356" y="5466890"/>
            <a:ext cx="378340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Dr. Nguyen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Minh Tuyen</a:t>
            </a:r>
          </a:p>
        </p:txBody>
      </p:sp>
    </p:spTree>
    <p:extLst>
      <p:ext uri="{BB962C8B-B14F-4D97-AF65-F5344CB8AC3E}">
        <p14:creationId xmlns:p14="http://schemas.microsoft.com/office/powerpoint/2010/main" val="1698035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08E9DD46-68EE-4C2E-B743-3C8764BD5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38" y="152458"/>
            <a:ext cx="10418323" cy="6090071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5844B44-D720-495D-BE67-B9859BA79FC4}"/>
              </a:ext>
            </a:extLst>
          </p:cNvPr>
          <p:cNvSpPr txBox="1"/>
          <p:nvPr/>
        </p:nvSpPr>
        <p:spPr>
          <a:xfrm>
            <a:off x="3708166" y="6336210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https://www.facebook.com/ParlezVousFrancaiss</a:t>
            </a:r>
            <a:endParaRPr lang="en-US" dirty="0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D8378D14-68FE-4B24-8A08-3EF0A2E45657}"/>
              </a:ext>
            </a:extLst>
          </p:cNvPr>
          <p:cNvSpPr/>
          <p:nvPr/>
        </p:nvSpPr>
        <p:spPr>
          <a:xfrm>
            <a:off x="886839" y="152458"/>
            <a:ext cx="1921676" cy="27213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C98528A2-74BE-47F2-8311-D9C6B0D2E25C}"/>
              </a:ext>
            </a:extLst>
          </p:cNvPr>
          <p:cNvSpPr/>
          <p:nvPr/>
        </p:nvSpPr>
        <p:spPr>
          <a:xfrm>
            <a:off x="8483832" y="2873829"/>
            <a:ext cx="2675580" cy="3368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061FDF40-3B6F-49A3-869A-9094BD7E1B2C}"/>
              </a:ext>
            </a:extLst>
          </p:cNvPr>
          <p:cNvSpPr/>
          <p:nvPr/>
        </p:nvSpPr>
        <p:spPr>
          <a:xfrm>
            <a:off x="2065183" y="168152"/>
            <a:ext cx="67325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Présentation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du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projet</a:t>
            </a:r>
            <a:endParaRPr lang="vi-V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A217DB-E215-43D2-90FF-F836F10A6B59}"/>
              </a:ext>
            </a:extLst>
          </p:cNvPr>
          <p:cNvSpPr txBox="1"/>
          <p:nvPr/>
        </p:nvSpPr>
        <p:spPr>
          <a:xfrm>
            <a:off x="2281558" y="1518082"/>
            <a:ext cx="29498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Objectif du </a:t>
            </a:r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projet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7A570F1F-14C2-40FB-90F0-83ACDC3E0AE1}"/>
              </a:ext>
            </a:extLst>
          </p:cNvPr>
          <p:cNvSpPr txBox="1"/>
          <p:nvPr/>
        </p:nvSpPr>
        <p:spPr>
          <a:xfrm>
            <a:off x="2868405" y="2377343"/>
            <a:ext cx="828944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Fournir un moyen d'auto-apprentissage du français en ligne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BB0EE22-84D0-4874-AF52-F8867AC65320}"/>
              </a:ext>
            </a:extLst>
          </p:cNvPr>
          <p:cNvSpPr txBox="1"/>
          <p:nvPr/>
        </p:nvSpPr>
        <p:spPr>
          <a:xfrm>
            <a:off x="2868405" y="2983888"/>
            <a:ext cx="547137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Combiner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éducation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et divertissement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4991949-5040-496D-B018-4D39CCF2BCDD}"/>
              </a:ext>
            </a:extLst>
          </p:cNvPr>
          <p:cNvSpPr txBox="1"/>
          <p:nvPr/>
        </p:nvSpPr>
        <p:spPr>
          <a:xfrm>
            <a:off x="2868405" y="3590433"/>
            <a:ext cx="56252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Optimiser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l'interaction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homme-machine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1D89A2C-1156-4B11-93AC-152B3C163EE8}"/>
              </a:ext>
            </a:extLst>
          </p:cNvPr>
          <p:cNvSpPr txBox="1"/>
          <p:nvPr/>
        </p:nvSpPr>
        <p:spPr>
          <a:xfrm>
            <a:off x="2851162" y="4196978"/>
            <a:ext cx="533992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Prendre en charge plusieurs langues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CA032BF0-9164-4997-BA73-BAB4188B34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6" r="1720" b="31103"/>
          <a:stretch/>
        </p:blipFill>
        <p:spPr>
          <a:xfrm>
            <a:off x="1922993" y="1251751"/>
            <a:ext cx="9234861" cy="3553370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0EE28B33-1302-4EC5-9AF7-38A80B2B2469}"/>
              </a:ext>
            </a:extLst>
          </p:cNvPr>
          <p:cNvSpPr txBox="1"/>
          <p:nvPr/>
        </p:nvSpPr>
        <p:spPr>
          <a:xfrm>
            <a:off x="2280574" y="4899387"/>
            <a:ext cx="185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UTILISATEUR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31634F4-74B1-4D7E-A648-7012808A3E79}"/>
              </a:ext>
            </a:extLst>
          </p:cNvPr>
          <p:cNvSpPr txBox="1"/>
          <p:nvPr/>
        </p:nvSpPr>
        <p:spPr>
          <a:xfrm>
            <a:off x="4951480" y="4899387"/>
            <a:ext cx="332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FACEBOOK MESSENGER</a:t>
            </a: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751BADE1-72DD-4D14-B22B-58B7CDAEFFD4}"/>
              </a:ext>
            </a:extLst>
          </p:cNvPr>
          <p:cNvSpPr txBox="1"/>
          <p:nvPr/>
        </p:nvSpPr>
        <p:spPr>
          <a:xfrm>
            <a:off x="9206998" y="4899387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DIALOGFLOW</a:t>
            </a:r>
            <a:endParaRPr lang="en-US" sz="200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28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  <p:bldP spid="10" grpId="0"/>
      <p:bldP spid="13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l est désormais impossible de créer un compte Messenger sans ...">
            <a:extLst>
              <a:ext uri="{FF2B5EF4-FFF2-40B4-BE49-F238E27FC236}">
                <a16:creationId xmlns:a16="http://schemas.microsoft.com/office/drawing/2014/main" id="{6D7A7CE5-3F14-4557-8B65-6C36BC048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598" y="1941020"/>
            <a:ext cx="3432276" cy="193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87EB180-CBEA-450B-BF8A-C3F25F579C81}"/>
              </a:ext>
            </a:extLst>
          </p:cNvPr>
          <p:cNvSpPr txBox="1"/>
          <p:nvPr/>
        </p:nvSpPr>
        <p:spPr>
          <a:xfrm>
            <a:off x="3081213" y="4294434"/>
            <a:ext cx="743023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00" b="1" dirty="0">
                <a:latin typeface="Arial" panose="020B0604020202020204" pitchFamily="34" charset="0"/>
                <a:cs typeface="Arial" panose="020B0604020202020204" pitchFamily="34" charset="0"/>
              </a:rPr>
              <a:t>Facebook</a:t>
            </a:r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 est un service américain de réseaux sociaux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C137C58-62AF-49AB-A454-2751DFE5C0D1}"/>
              </a:ext>
            </a:extLst>
          </p:cNvPr>
          <p:cNvSpPr txBox="1"/>
          <p:nvPr/>
        </p:nvSpPr>
        <p:spPr>
          <a:xfrm>
            <a:off x="3081213" y="4953747"/>
            <a:ext cx="747993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Un tiers de la population vietnamienne utilise </a:t>
            </a:r>
            <a:r>
              <a:rPr lang="fr-FR" sz="2300" b="1" dirty="0">
                <a:latin typeface="Arial" panose="020B0604020202020204" pitchFamily="34" charset="0"/>
                <a:cs typeface="Arial" panose="020B0604020202020204" pitchFamily="34" charset="0"/>
              </a:rPr>
              <a:t>Facebook</a:t>
            </a:r>
            <a:endParaRPr lang="en-US" sz="2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7447401-DF4A-40DA-9777-F75E6AC72386}"/>
              </a:ext>
            </a:extLst>
          </p:cNvPr>
          <p:cNvSpPr txBox="1"/>
          <p:nvPr/>
        </p:nvSpPr>
        <p:spPr>
          <a:xfrm>
            <a:off x="3081213" y="5577543"/>
            <a:ext cx="83088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Facebook Messenger (</a:t>
            </a:r>
            <a:r>
              <a:rPr lang="fr-FR" sz="2300" b="1" dirty="0">
                <a:latin typeface="Arial" panose="020B0604020202020204" pitchFamily="34" charset="0"/>
                <a:cs typeface="Arial" panose="020B0604020202020204" pitchFamily="34" charset="0"/>
              </a:rPr>
              <a:t>Messenger</a:t>
            </a:r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) est une application et une plate-forme de messagerie développées par Facebook, Inc.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644DDE28-3A07-4C96-B7A6-3DC6C802AFD6}"/>
              </a:ext>
            </a:extLst>
          </p:cNvPr>
          <p:cNvSpPr txBox="1"/>
          <p:nvPr/>
        </p:nvSpPr>
        <p:spPr>
          <a:xfrm>
            <a:off x="2065183" y="1299780"/>
            <a:ext cx="62247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Plateforme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 client: Facebook Messenger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E15637E1-92CE-42B8-B084-06DE658B1EAB}"/>
              </a:ext>
            </a:extLst>
          </p:cNvPr>
          <p:cNvSpPr/>
          <p:nvPr/>
        </p:nvSpPr>
        <p:spPr>
          <a:xfrm>
            <a:off x="2065183" y="168152"/>
            <a:ext cx="67414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Présentation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du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projet</a:t>
            </a:r>
            <a:endParaRPr lang="vi-V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296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87EB180-CBEA-450B-BF8A-C3F25F579C81}"/>
              </a:ext>
            </a:extLst>
          </p:cNvPr>
          <p:cNvSpPr txBox="1"/>
          <p:nvPr/>
        </p:nvSpPr>
        <p:spPr>
          <a:xfrm>
            <a:off x="3081213" y="3965959"/>
            <a:ext cx="436850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La plate-forme </a:t>
            </a:r>
            <a:r>
              <a:rPr lang="fr-FR" sz="2300" b="1" dirty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endParaRPr lang="en-US" sz="2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C137C58-62AF-49AB-A454-2751DFE5C0D1}"/>
              </a:ext>
            </a:extLst>
          </p:cNvPr>
          <p:cNvSpPr txBox="1"/>
          <p:nvPr/>
        </p:nvSpPr>
        <p:spPr>
          <a:xfrm>
            <a:off x="3081213" y="4572004"/>
            <a:ext cx="777488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Offre des expériences de conversation naturelles et riches</a:t>
            </a:r>
            <a:endParaRPr lang="en-US" sz="2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7447401-DF4A-40DA-9777-F75E6AC72386}"/>
              </a:ext>
            </a:extLst>
          </p:cNvPr>
          <p:cNvSpPr txBox="1"/>
          <p:nvPr/>
        </p:nvSpPr>
        <p:spPr>
          <a:xfrm>
            <a:off x="3081213" y="5111944"/>
            <a:ext cx="83088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Le système « </a:t>
            </a:r>
            <a:r>
              <a:rPr lang="fr-FR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Intents</a:t>
            </a:r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 » avec </a:t>
            </a:r>
            <a:r>
              <a:rPr lang="fr-FR" sz="2300" b="1" dirty="0"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300" b="1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 intégré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644DDE28-3A07-4C96-B7A6-3DC6C802AFD6}"/>
              </a:ext>
            </a:extLst>
          </p:cNvPr>
          <p:cNvSpPr txBox="1"/>
          <p:nvPr/>
        </p:nvSpPr>
        <p:spPr>
          <a:xfrm>
            <a:off x="2065183" y="1299780"/>
            <a:ext cx="870623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Plateforme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Dialogflow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anciennement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 Api.ai, </a:t>
            </a:r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Speaktoit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2" name="Picture 6" descr="The Enterprise Bot Manager">
            <a:extLst>
              <a:ext uri="{FF2B5EF4-FFF2-40B4-BE49-F238E27FC236}">
                <a16:creationId xmlns:a16="http://schemas.microsoft.com/office/drawing/2014/main" id="{2F64D84E-2F33-4968-B8D0-C7F6C3BDA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8564" y="1742494"/>
            <a:ext cx="2348925" cy="234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221FF8D8-C450-4000-BB7A-1B93807AE7F5}"/>
              </a:ext>
            </a:extLst>
          </p:cNvPr>
          <p:cNvSpPr/>
          <p:nvPr/>
        </p:nvSpPr>
        <p:spPr>
          <a:xfrm>
            <a:off x="2065183" y="168152"/>
            <a:ext cx="67414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Présentation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du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projet</a:t>
            </a:r>
            <a:endParaRPr lang="vi-V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684BD4E-933E-418D-8833-C333781112B8}"/>
              </a:ext>
            </a:extLst>
          </p:cNvPr>
          <p:cNvSpPr txBox="1"/>
          <p:nvPr/>
        </p:nvSpPr>
        <p:spPr>
          <a:xfrm>
            <a:off x="3081213" y="5701845"/>
            <a:ext cx="9155077" cy="469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300" dirty="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Codage flexible</a:t>
            </a:r>
            <a:endParaRPr lang="en-US" sz="2300" dirty="0">
              <a:solidFill>
                <a:srgbClr val="0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46969E2-4BE3-4292-B1E7-2F00FC24EFB0}"/>
              </a:ext>
            </a:extLst>
          </p:cNvPr>
          <p:cNvSpPr txBox="1"/>
          <p:nvPr/>
        </p:nvSpPr>
        <p:spPr>
          <a:xfrm>
            <a:off x="3107847" y="6280544"/>
            <a:ext cx="9155077" cy="469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300" dirty="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Évolutivité</a:t>
            </a:r>
            <a:endParaRPr lang="en-US" sz="2300" dirty="0">
              <a:solidFill>
                <a:srgbClr val="0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414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AC897BCA-6CDC-4297-9AC9-D04EB627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400" b="1" kern="120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Analyse et conception</a:t>
            </a:r>
            <a:endParaRPr lang="en-US" sz="5400" b="1" kern="12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209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0072FC44-406C-4ACA-B992-5FB8D7BAFADE}"/>
              </a:ext>
            </a:extLst>
          </p:cNvPr>
          <p:cNvSpPr/>
          <p:nvPr/>
        </p:nvSpPr>
        <p:spPr>
          <a:xfrm>
            <a:off x="2319691" y="277401"/>
            <a:ext cx="6540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Analyse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et conception</a:t>
            </a:r>
            <a:endParaRPr lang="vi-V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427FBDE-E3BA-4B57-84C5-5A03AC573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" b="5371"/>
          <a:stretch/>
        </p:blipFill>
        <p:spPr bwMode="auto">
          <a:xfrm>
            <a:off x="1606858" y="2026237"/>
            <a:ext cx="9445184" cy="2852281"/>
          </a:xfrm>
          <a:prstGeom prst="snip2DiagRect">
            <a:avLst>
              <a:gd name="adj1" fmla="val 295"/>
              <a:gd name="adj2" fmla="val 213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EDC186E-EBE4-44F8-BFBB-791537FEA1B8}"/>
              </a:ext>
            </a:extLst>
          </p:cNvPr>
          <p:cNvSpPr txBox="1"/>
          <p:nvPr/>
        </p:nvSpPr>
        <p:spPr>
          <a:xfrm>
            <a:off x="2319691" y="1298386"/>
            <a:ext cx="41280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Diagramme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d'architecture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FC1F8D2B-6B30-4CBE-8D8D-E311F9D3F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59"/>
          <a:stretch/>
        </p:blipFill>
        <p:spPr>
          <a:xfrm>
            <a:off x="2319691" y="1867661"/>
            <a:ext cx="4426549" cy="3487224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C817B50C-A522-47A1-96B0-3A43F9D13DAC}"/>
              </a:ext>
            </a:extLst>
          </p:cNvPr>
          <p:cNvSpPr/>
          <p:nvPr/>
        </p:nvSpPr>
        <p:spPr>
          <a:xfrm>
            <a:off x="1493283" y="2046618"/>
            <a:ext cx="2660845" cy="317994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7C8959DC-5D16-4676-A7E3-2BD2F2E01390}"/>
              </a:ext>
            </a:extLst>
          </p:cNvPr>
          <p:cNvSpPr/>
          <p:nvPr/>
        </p:nvSpPr>
        <p:spPr>
          <a:xfrm>
            <a:off x="4574166" y="2026237"/>
            <a:ext cx="3087913" cy="317994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91BBDFC4-26FE-4B11-9807-8D81FD7BDD23}"/>
              </a:ext>
            </a:extLst>
          </p:cNvPr>
          <p:cNvSpPr/>
          <p:nvPr/>
        </p:nvSpPr>
        <p:spPr>
          <a:xfrm>
            <a:off x="8082116" y="2012998"/>
            <a:ext cx="2969925" cy="317994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656DB63-C130-47C7-84D2-5EE44EABEEA2}"/>
              </a:ext>
            </a:extLst>
          </p:cNvPr>
          <p:cNvSpPr txBox="1"/>
          <p:nvPr/>
        </p:nvSpPr>
        <p:spPr>
          <a:xfrm>
            <a:off x="6860730" y="2540000"/>
            <a:ext cx="430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REQUÊTE: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Traitement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langage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8D4CE0B-562E-4525-8031-498C9D0746B4}"/>
              </a:ext>
            </a:extLst>
          </p:cNvPr>
          <p:cNvSpPr txBox="1"/>
          <p:nvPr/>
        </p:nvSpPr>
        <p:spPr>
          <a:xfrm>
            <a:off x="6860730" y="3395872"/>
            <a:ext cx="4426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INTENTION: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Contient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paramètres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des intents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spécifiques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5061D742-6418-41D4-A7C4-10B60FF69FEE}"/>
              </a:ext>
            </a:extLst>
          </p:cNvPr>
          <p:cNvSpPr txBox="1"/>
          <p:nvPr/>
        </p:nvSpPr>
        <p:spPr>
          <a:xfrm>
            <a:off x="6860730" y="4294407"/>
            <a:ext cx="5017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DONNÉES TILISABLE: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Traitement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A398B3F8-D83C-4568-BBFA-6ABE209823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47"/>
          <a:stretch/>
        </p:blipFill>
        <p:spPr>
          <a:xfrm>
            <a:off x="2215491" y="1878602"/>
            <a:ext cx="8950126" cy="348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0072FC44-406C-4ACA-B992-5FB8D7BAFADE}"/>
              </a:ext>
            </a:extLst>
          </p:cNvPr>
          <p:cNvSpPr/>
          <p:nvPr/>
        </p:nvSpPr>
        <p:spPr>
          <a:xfrm>
            <a:off x="2319691" y="277401"/>
            <a:ext cx="6540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Analyse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et conception</a:t>
            </a:r>
            <a:endParaRPr lang="vi-V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087F2B1-DCF4-462F-9C7F-BA8AA898FD40}"/>
              </a:ext>
            </a:extLst>
          </p:cNvPr>
          <p:cNvSpPr txBox="1"/>
          <p:nvPr/>
        </p:nvSpPr>
        <p:spPr>
          <a:xfrm>
            <a:off x="2414726" y="1200731"/>
            <a:ext cx="59041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Analyse des besoins des utilisateurs: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A2EE42D-FF2E-4D9E-B6C8-20DB1F1DD8B7}"/>
              </a:ext>
            </a:extLst>
          </p:cNvPr>
          <p:cNvSpPr txBox="1"/>
          <p:nvPr/>
        </p:nvSpPr>
        <p:spPr>
          <a:xfrm>
            <a:off x="3053918" y="1900923"/>
            <a:ext cx="556594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effectLst/>
                <a:latin typeface="Arial" panose="020B0604020202020204" pitchFamily="34" charset="0"/>
                <a:ea typeface="DengXian Light" panose="02010600030101010101" pitchFamily="2" charset="-122"/>
                <a:cs typeface="Arial" panose="020B0604020202020204" pitchFamily="34" charset="0"/>
              </a:rPr>
              <a:t>Conversation entre </a:t>
            </a:r>
            <a:r>
              <a:rPr lang="en-US" sz="2300" dirty="0" err="1">
                <a:effectLst/>
                <a:latin typeface="Arial" panose="020B0604020202020204" pitchFamily="34" charset="0"/>
                <a:ea typeface="DengXian Light" panose="02010600030101010101" pitchFamily="2" charset="-122"/>
                <a:cs typeface="Arial" panose="020B0604020202020204" pitchFamily="34" charset="0"/>
              </a:rPr>
              <a:t>personne</a:t>
            </a:r>
            <a:r>
              <a:rPr lang="en-US" sz="2300" dirty="0">
                <a:effectLst/>
                <a:latin typeface="Arial" panose="020B0604020202020204" pitchFamily="34" charset="0"/>
                <a:ea typeface="DengXian Light" panose="02010600030101010101" pitchFamily="2" charset="-122"/>
                <a:cs typeface="Arial" panose="020B0604020202020204" pitchFamily="34" charset="0"/>
              </a:rPr>
              <a:t> et machine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7279F13-8D0D-4222-A209-338B67CD37CD}"/>
              </a:ext>
            </a:extLst>
          </p:cNvPr>
          <p:cNvSpPr txBox="1"/>
          <p:nvPr/>
        </p:nvSpPr>
        <p:spPr>
          <a:xfrm>
            <a:off x="3053918" y="3571407"/>
            <a:ext cx="533992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err="1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Système</a:t>
            </a:r>
            <a:r>
              <a:rPr lang="en-US" sz="23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de questions à </a:t>
            </a:r>
            <a:r>
              <a:rPr lang="en-US" sz="2300" dirty="0" err="1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choix</a:t>
            </a:r>
            <a:r>
              <a:rPr lang="en-US" sz="23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multiples</a:t>
            </a:r>
            <a:endParaRPr lang="en-US" sz="2300" dirty="0">
              <a:effectLst/>
              <a:latin typeface="Arial" panose="020B0604020202020204" pitchFamily="34" charset="0"/>
              <a:ea typeface="DengXian Light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09920806-D2C2-4EC7-A833-8370EF6BF682}"/>
              </a:ext>
            </a:extLst>
          </p:cNvPr>
          <p:cNvSpPr txBox="1"/>
          <p:nvPr/>
        </p:nvSpPr>
        <p:spPr>
          <a:xfrm>
            <a:off x="3568823" y="2476870"/>
            <a:ext cx="379462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Conversations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naturelles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62957FD-D210-40A1-815B-A3302F98F387}"/>
              </a:ext>
            </a:extLst>
          </p:cNvPr>
          <p:cNvSpPr txBox="1"/>
          <p:nvPr/>
        </p:nvSpPr>
        <p:spPr>
          <a:xfrm>
            <a:off x="3568822" y="2942149"/>
            <a:ext cx="538134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 Diverses </a:t>
            </a:r>
            <a:r>
              <a:rPr lang="fr-FR" sz="2300" dirty="0" err="1">
                <a:latin typeface="Arial" panose="020B0604020202020204" pitchFamily="34" charset="0"/>
                <a:cs typeface="Arial" panose="020B0604020202020204" pitchFamily="34" charset="0"/>
              </a:rPr>
              <a:t>fonctionalités</a:t>
            </a:r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 pour interagir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6F2D2FCE-141A-4B44-A011-7E804C56A469}"/>
              </a:ext>
            </a:extLst>
          </p:cNvPr>
          <p:cNvSpPr txBox="1"/>
          <p:nvPr/>
        </p:nvSpPr>
        <p:spPr>
          <a:xfrm>
            <a:off x="3568822" y="4147354"/>
            <a:ext cx="410561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Système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de questions TCF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B109C86-CCE6-43B6-A2B7-DC7826DCAED1}"/>
              </a:ext>
            </a:extLst>
          </p:cNvPr>
          <p:cNvSpPr txBox="1"/>
          <p:nvPr/>
        </p:nvSpPr>
        <p:spPr>
          <a:xfrm>
            <a:off x="3568822" y="4723301"/>
            <a:ext cx="682109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 Réponses et explications pour chaque question.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A97E8C32-52FD-423B-8DC8-86B0902B75B7}"/>
              </a:ext>
            </a:extLst>
          </p:cNvPr>
          <p:cNvSpPr txBox="1"/>
          <p:nvPr/>
        </p:nvSpPr>
        <p:spPr>
          <a:xfrm>
            <a:off x="3568822" y="5299629"/>
            <a:ext cx="431720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Diverses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façons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répondre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7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750A472-C0D6-4389-A013-A686B3756ABC}"/>
              </a:ext>
            </a:extLst>
          </p:cNvPr>
          <p:cNvSpPr txBox="1"/>
          <p:nvPr/>
        </p:nvSpPr>
        <p:spPr>
          <a:xfrm>
            <a:off x="2239648" y="183843"/>
            <a:ext cx="48958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Diagramme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cas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d'utilisation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Hình ảnh 2" descr="Ảnh có chứa văn bản, bản đồ&#10;&#10;Mô tả được tạo tự động">
            <a:extLst>
              <a:ext uri="{FF2B5EF4-FFF2-40B4-BE49-F238E27FC236}">
                <a16:creationId xmlns:a16="http://schemas.microsoft.com/office/drawing/2014/main" id="{1D86965B-0841-4E43-8BD8-99D7BFD31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60897"/>
            <a:ext cx="8534400" cy="612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16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E4842D8F-8607-43A1-B91D-86A9C86D6D71}"/>
              </a:ext>
            </a:extLst>
          </p:cNvPr>
          <p:cNvSpPr/>
          <p:nvPr/>
        </p:nvSpPr>
        <p:spPr>
          <a:xfrm>
            <a:off x="2319691" y="277401"/>
            <a:ext cx="6540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Analyse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et conception</a:t>
            </a:r>
            <a:endParaRPr lang="vi-V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1F67917F-52A8-40B6-9577-CE29BD006245}"/>
              </a:ext>
            </a:extLst>
          </p:cNvPr>
          <p:cNvSpPr txBox="1"/>
          <p:nvPr/>
        </p:nvSpPr>
        <p:spPr>
          <a:xfrm>
            <a:off x="2319691" y="1298386"/>
            <a:ext cx="16433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DA3EA379-C079-4865-8077-E96831F02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464" y="2506960"/>
            <a:ext cx="4698800" cy="3798072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6EE7FEC-401B-4DA1-975D-8F0B3D9A46E3}"/>
              </a:ext>
            </a:extLst>
          </p:cNvPr>
          <p:cNvSpPr txBox="1"/>
          <p:nvPr/>
        </p:nvSpPr>
        <p:spPr>
          <a:xfrm>
            <a:off x="5185905" y="1921900"/>
            <a:ext cx="26420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Questions TCFs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D301791B-F522-4E0F-8EA5-8944B8EA0564}"/>
              </a:ext>
            </a:extLst>
          </p:cNvPr>
          <p:cNvSpPr txBox="1"/>
          <p:nvPr/>
        </p:nvSpPr>
        <p:spPr>
          <a:xfrm>
            <a:off x="5959355" y="1938000"/>
            <a:ext cx="10951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Outils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5C8DD746-4930-4A2A-9873-B3E4A89EA9CB}"/>
              </a:ext>
            </a:extLst>
          </p:cNvPr>
          <p:cNvSpPr txBox="1"/>
          <p:nvPr/>
        </p:nvSpPr>
        <p:spPr>
          <a:xfrm>
            <a:off x="3128352" y="2811238"/>
            <a:ext cx="7204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https://blog.amica-travel.com/culture-vietnamienne-proverbes/</a:t>
            </a:r>
            <a:endParaRPr lang="en-US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81383343-06D5-47D1-A134-5E1F5094BEF4}"/>
              </a:ext>
            </a:extLst>
          </p:cNvPr>
          <p:cNvSpPr txBox="1"/>
          <p:nvPr/>
        </p:nvSpPr>
        <p:spPr>
          <a:xfrm>
            <a:off x="5178148" y="5341716"/>
            <a:ext cx="2622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API Google Translate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8243C71B-EFC6-4646-8DE4-5056C5E1E1C7}"/>
              </a:ext>
            </a:extLst>
          </p:cNvPr>
          <p:cNvSpPr txBox="1"/>
          <p:nvPr/>
        </p:nvSpPr>
        <p:spPr>
          <a:xfrm>
            <a:off x="5250727" y="3517827"/>
            <a:ext cx="2959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https://crisco2.unicaen.fr</a:t>
            </a:r>
            <a:endParaRPr lang="en-US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94EC9AD5-30C0-4C8C-BEFD-19A9BC5C627C}"/>
              </a:ext>
            </a:extLst>
          </p:cNvPr>
          <p:cNvSpPr txBox="1"/>
          <p:nvPr/>
        </p:nvSpPr>
        <p:spPr>
          <a:xfrm>
            <a:off x="4859594" y="4184421"/>
            <a:ext cx="3741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https://www.le-dictionnaire.com</a:t>
            </a:r>
            <a:endParaRPr lang="en-US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8CB5E201-7213-457F-8599-985DB0C35C3F}"/>
              </a:ext>
            </a:extLst>
          </p:cNvPr>
          <p:cNvSpPr txBox="1"/>
          <p:nvPr/>
        </p:nvSpPr>
        <p:spPr>
          <a:xfrm>
            <a:off x="5391807" y="4778510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API Google Cloud</a:t>
            </a: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7D763D62-2DB8-46E5-A221-E4FCC8E74D7E}"/>
              </a:ext>
            </a:extLst>
          </p:cNvPr>
          <p:cNvSpPr txBox="1"/>
          <p:nvPr/>
        </p:nvSpPr>
        <p:spPr>
          <a:xfrm>
            <a:off x="5185905" y="1938000"/>
            <a:ext cx="26613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Divertissements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FC3B36D-973E-40CA-A21D-29531BDFC1ED}"/>
              </a:ext>
            </a:extLst>
          </p:cNvPr>
          <p:cNvSpPr txBox="1"/>
          <p:nvPr/>
        </p:nvSpPr>
        <p:spPr>
          <a:xfrm>
            <a:off x="4916418" y="2826627"/>
            <a:ext cx="322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https://www.horoscope.com/fr/</a:t>
            </a:r>
            <a:endParaRPr lang="en-US" dirty="0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F8D5C3D7-81AB-419E-A1DE-F98DAB3DE0BD}"/>
              </a:ext>
            </a:extLst>
          </p:cNvPr>
          <p:cNvSpPr txBox="1"/>
          <p:nvPr/>
        </p:nvSpPr>
        <p:spPr>
          <a:xfrm>
            <a:off x="5633143" y="3715609"/>
            <a:ext cx="17475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Small Talk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01536AF-B4BF-493E-8519-069619AC3C6D}"/>
              </a:ext>
            </a:extLst>
          </p:cNvPr>
          <p:cNvSpPr txBox="1"/>
          <p:nvPr/>
        </p:nvSpPr>
        <p:spPr>
          <a:xfrm>
            <a:off x="4756368" y="4475067"/>
            <a:ext cx="3712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Conversations avec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l'utilisateur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75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2" grpId="0"/>
      <p:bldP spid="18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0072FC44-406C-4ACA-B992-5FB8D7BAFADE}"/>
              </a:ext>
            </a:extLst>
          </p:cNvPr>
          <p:cNvSpPr/>
          <p:nvPr/>
        </p:nvSpPr>
        <p:spPr>
          <a:xfrm>
            <a:off x="646744" y="640080"/>
            <a:ext cx="4173905" cy="5577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Processus</a:t>
            </a:r>
            <a:r>
              <a:rPr lang="en-US" sz="54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de mise </a:t>
            </a:r>
            <a:r>
              <a:rPr lang="en-US" sz="5400" b="1" kern="1200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en</a:t>
            </a:r>
            <a:r>
              <a:rPr lang="en-US" sz="54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5400" b="1" kern="1200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œuvre</a:t>
            </a:r>
            <a:endParaRPr lang="en-US" sz="5400" b="1" kern="12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Hình ảnh 1">
            <a:extLst>
              <a:ext uri="{FF2B5EF4-FFF2-40B4-BE49-F238E27FC236}">
                <a16:creationId xmlns:a16="http://schemas.microsoft.com/office/drawing/2014/main" id="{819F756D-6BE6-4B6E-BD09-68D83997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277" y="0"/>
            <a:ext cx="3448316" cy="67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59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E8965A26-E407-4C46-9F95-1E13B6C66263}"/>
              </a:ext>
            </a:extLst>
          </p:cNvPr>
          <p:cNvSpPr/>
          <p:nvPr/>
        </p:nvSpPr>
        <p:spPr>
          <a:xfrm>
            <a:off x="1775870" y="364094"/>
            <a:ext cx="264684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PLAN</a:t>
            </a:r>
            <a:endParaRPr lang="vi-V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DDACB92C-8A8E-4910-B425-D2F569FEF7CF}"/>
              </a:ext>
            </a:extLst>
          </p:cNvPr>
          <p:cNvSpPr/>
          <p:nvPr/>
        </p:nvSpPr>
        <p:spPr>
          <a:xfrm>
            <a:off x="2747865" y="2015411"/>
            <a:ext cx="513184" cy="48519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EFE8DAA6-30B6-4962-851B-01D75F0307DE}"/>
              </a:ext>
            </a:extLst>
          </p:cNvPr>
          <p:cNvSpPr/>
          <p:nvPr/>
        </p:nvSpPr>
        <p:spPr>
          <a:xfrm>
            <a:off x="2747865" y="2762060"/>
            <a:ext cx="513184" cy="48519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DBC2FDE5-87D8-4054-9E11-0D6DD458E1EB}"/>
              </a:ext>
            </a:extLst>
          </p:cNvPr>
          <p:cNvSpPr/>
          <p:nvPr/>
        </p:nvSpPr>
        <p:spPr>
          <a:xfrm>
            <a:off x="2747865" y="3508709"/>
            <a:ext cx="513184" cy="48519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5F73BA8B-5DBA-4E5C-8ADC-ABD57891E81E}"/>
              </a:ext>
            </a:extLst>
          </p:cNvPr>
          <p:cNvSpPr txBox="1"/>
          <p:nvPr/>
        </p:nvSpPr>
        <p:spPr>
          <a:xfrm>
            <a:off x="3472514" y="2015411"/>
            <a:ext cx="189987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7" name="Hình Bầu dục 16">
            <a:extLst>
              <a:ext uri="{FF2B5EF4-FFF2-40B4-BE49-F238E27FC236}">
                <a16:creationId xmlns:a16="http://schemas.microsoft.com/office/drawing/2014/main" id="{50044AFE-2AF1-45D1-97A5-BCAB5D29680F}"/>
              </a:ext>
            </a:extLst>
          </p:cNvPr>
          <p:cNvSpPr/>
          <p:nvPr/>
        </p:nvSpPr>
        <p:spPr>
          <a:xfrm>
            <a:off x="2747865" y="4255358"/>
            <a:ext cx="513184" cy="48519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8F50C277-7069-4A83-BE4C-C6CDEED5D76D}"/>
              </a:ext>
            </a:extLst>
          </p:cNvPr>
          <p:cNvSpPr txBox="1"/>
          <p:nvPr/>
        </p:nvSpPr>
        <p:spPr>
          <a:xfrm>
            <a:off x="3472514" y="2762060"/>
            <a:ext cx="330571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Analyse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 et conception</a:t>
            </a:r>
          </a:p>
        </p:txBody>
      </p:sp>
      <p:sp>
        <p:nvSpPr>
          <p:cNvPr id="21" name="Hình Bầu dục 20">
            <a:extLst>
              <a:ext uri="{FF2B5EF4-FFF2-40B4-BE49-F238E27FC236}">
                <a16:creationId xmlns:a16="http://schemas.microsoft.com/office/drawing/2014/main" id="{D08AF69E-E835-4A3C-9953-14D3A4288101}"/>
              </a:ext>
            </a:extLst>
          </p:cNvPr>
          <p:cNvSpPr/>
          <p:nvPr/>
        </p:nvSpPr>
        <p:spPr>
          <a:xfrm>
            <a:off x="2747865" y="5002007"/>
            <a:ext cx="513184" cy="48519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737CDF03-8F3A-4337-86E9-BC33A570A664}"/>
              </a:ext>
            </a:extLst>
          </p:cNvPr>
          <p:cNvSpPr txBox="1"/>
          <p:nvPr/>
        </p:nvSpPr>
        <p:spPr>
          <a:xfrm>
            <a:off x="3472514" y="3511440"/>
            <a:ext cx="42594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00" b="1" dirty="0">
                <a:latin typeface="Arial" panose="020B0604020202020204" pitchFamily="34" charset="0"/>
                <a:cs typeface="Arial" panose="020B0604020202020204" pitchFamily="34" charset="0"/>
              </a:rPr>
              <a:t>Processus de mise en œuvre</a:t>
            </a: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2C272325-80C7-4119-928A-9CF804603500}"/>
              </a:ext>
            </a:extLst>
          </p:cNvPr>
          <p:cNvSpPr txBox="1"/>
          <p:nvPr/>
        </p:nvSpPr>
        <p:spPr>
          <a:xfrm>
            <a:off x="3472514" y="4260820"/>
            <a:ext cx="234391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Démonstration</a:t>
            </a:r>
            <a:endParaRPr lang="en-US" sz="2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EFEF4382-D6CB-4739-B680-98BAFEA9BB63}"/>
              </a:ext>
            </a:extLst>
          </p:cNvPr>
          <p:cNvSpPr txBox="1"/>
          <p:nvPr/>
        </p:nvSpPr>
        <p:spPr>
          <a:xfrm>
            <a:off x="3472514" y="5020669"/>
            <a:ext cx="61334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Conclusion et direction du 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développement</a:t>
            </a:r>
            <a:endParaRPr lang="en-US" sz="2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466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31">
            <a:extLst>
              <a:ext uri="{FF2B5EF4-FFF2-40B4-BE49-F238E27FC236}">
                <a16:creationId xmlns:a16="http://schemas.microsoft.com/office/drawing/2014/main" id="{CD5C105A-179F-48E3-A6B5-EB7005145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29" y="1436913"/>
            <a:ext cx="10384741" cy="46839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25471FF3-8F8D-4C76-9773-1E67E9C824F5}"/>
              </a:ext>
            </a:extLst>
          </p:cNvPr>
          <p:cNvSpPr txBox="1"/>
          <p:nvPr/>
        </p:nvSpPr>
        <p:spPr>
          <a:xfrm>
            <a:off x="1539550" y="419878"/>
            <a:ext cx="83882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Construire</a:t>
            </a:r>
            <a:r>
              <a:rPr lang="en-US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le </a:t>
            </a:r>
            <a:r>
              <a:rPr lang="en-US" sz="25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programme</a:t>
            </a:r>
            <a:r>
              <a:rPr lang="en-US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sur </a:t>
            </a:r>
            <a:r>
              <a:rPr lang="en-US" sz="25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Dialogflow</a:t>
            </a:r>
            <a:endParaRPr lang="en-US" sz="25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0ABFBF13-F0EA-4E1E-8219-DF32301E85B6}"/>
              </a:ext>
            </a:extLst>
          </p:cNvPr>
          <p:cNvSpPr/>
          <p:nvPr/>
        </p:nvSpPr>
        <p:spPr>
          <a:xfrm>
            <a:off x="903629" y="2013626"/>
            <a:ext cx="1966031" cy="4107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218A0831-0C7C-441E-9C8D-61AE6411A275}"/>
              </a:ext>
            </a:extLst>
          </p:cNvPr>
          <p:cNvSpPr/>
          <p:nvPr/>
        </p:nvSpPr>
        <p:spPr>
          <a:xfrm>
            <a:off x="2869660" y="1473645"/>
            <a:ext cx="5787957" cy="2164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908D0B1A-3653-4F06-B098-07F1CC0B4878}"/>
              </a:ext>
            </a:extLst>
          </p:cNvPr>
          <p:cNvSpPr/>
          <p:nvPr/>
        </p:nvSpPr>
        <p:spPr>
          <a:xfrm>
            <a:off x="8656516" y="1473645"/>
            <a:ext cx="2773483" cy="46472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AA31FEBD-DD39-4B42-92CD-B09853054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69" y="1436912"/>
            <a:ext cx="10964822" cy="4811487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9327C7A3-F843-4A05-84CF-066D3EE6A323}"/>
              </a:ext>
            </a:extLst>
          </p:cNvPr>
          <p:cNvSpPr/>
          <p:nvPr/>
        </p:nvSpPr>
        <p:spPr>
          <a:xfrm>
            <a:off x="2927838" y="1479496"/>
            <a:ext cx="6136009" cy="32442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EBC0A24C-0B0C-441B-9958-03286623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245" y="961535"/>
            <a:ext cx="7958818" cy="3351902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2040F600-8493-4788-AB05-0E070CADA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245" y="3909582"/>
            <a:ext cx="7739646" cy="261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Hình ảnh 17">
            <a:extLst>
              <a:ext uri="{FF2B5EF4-FFF2-40B4-BE49-F238E27FC236}">
                <a16:creationId xmlns:a16="http://schemas.microsoft.com/office/drawing/2014/main" id="{24C8979A-7589-4A5F-AC11-F8F37555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" y="1030369"/>
            <a:ext cx="11782425" cy="4276725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FE6D4DF8-8F1C-4EC8-AD07-EF77D3EC85FD}"/>
              </a:ext>
            </a:extLst>
          </p:cNvPr>
          <p:cNvSpPr txBox="1"/>
          <p:nvPr/>
        </p:nvSpPr>
        <p:spPr>
          <a:xfrm>
            <a:off x="1539550" y="447872"/>
            <a:ext cx="89667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Écrire </a:t>
            </a:r>
            <a:r>
              <a:rPr lang="fr-FR" sz="25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Fulfillment</a:t>
            </a:r>
            <a:r>
              <a:rPr lang="fr-FR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 traitement du système en Node.js</a:t>
            </a:r>
            <a:endParaRPr lang="en-US" sz="25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ình chữ nhật: Góc Tròn 5">
            <a:extLst>
              <a:ext uri="{FF2B5EF4-FFF2-40B4-BE49-F238E27FC236}">
                <a16:creationId xmlns:a16="http://schemas.microsoft.com/office/drawing/2014/main" id="{4EBB17C1-2BBE-4B4F-8930-A31F035C919E}"/>
              </a:ext>
            </a:extLst>
          </p:cNvPr>
          <p:cNvSpPr/>
          <p:nvPr/>
        </p:nvSpPr>
        <p:spPr>
          <a:xfrm>
            <a:off x="1056042" y="1245430"/>
            <a:ext cx="1367779" cy="1221223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454E5A9-E146-4F51-9BDA-4C5074D1869A}"/>
              </a:ext>
            </a:extLst>
          </p:cNvPr>
          <p:cNvSpPr txBox="1"/>
          <p:nvPr/>
        </p:nvSpPr>
        <p:spPr>
          <a:xfrm>
            <a:off x="1131175" y="1170785"/>
            <a:ext cx="136778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index.js</a:t>
            </a:r>
          </a:p>
          <a:p>
            <a:pPr>
              <a:lnSpc>
                <a:spcPct val="150000"/>
              </a:lnSpc>
            </a:pPr>
            <a:r>
              <a:rPr lang="en-US" dirty="0"/>
              <a:t>welcome.js</a:t>
            </a:r>
          </a:p>
          <a:p>
            <a:pPr>
              <a:lnSpc>
                <a:spcPct val="150000"/>
              </a:lnSpc>
            </a:pPr>
            <a:r>
              <a:rPr lang="en-US" dirty="0"/>
              <a:t>variables.js</a:t>
            </a: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B01BA5AF-0291-4827-BCF5-2A007D401EAB}"/>
              </a:ext>
            </a:extLst>
          </p:cNvPr>
          <p:cNvSpPr/>
          <p:nvPr/>
        </p:nvSpPr>
        <p:spPr>
          <a:xfrm>
            <a:off x="295597" y="3423433"/>
            <a:ext cx="2037053" cy="27556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275E4A30-9D43-4B90-881D-D788FDD6C515}"/>
              </a:ext>
            </a:extLst>
          </p:cNvPr>
          <p:cNvSpPr txBox="1"/>
          <p:nvPr/>
        </p:nvSpPr>
        <p:spPr>
          <a:xfrm>
            <a:off x="295597" y="3872920"/>
            <a:ext cx="2640563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TCFStation.js</a:t>
            </a:r>
          </a:p>
          <a:p>
            <a:pPr>
              <a:lnSpc>
                <a:spcPct val="150000"/>
              </a:lnSpc>
            </a:pPr>
            <a:r>
              <a:rPr lang="fr-FR" dirty="0"/>
              <a:t>questionsRandom.js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fr-FR" dirty="0"/>
              <a:t>questionsCheck.js</a:t>
            </a:r>
          </a:p>
          <a:p>
            <a:pPr>
              <a:lnSpc>
                <a:spcPct val="150000"/>
              </a:lnSpc>
            </a:pPr>
            <a:r>
              <a:rPr lang="fr-FR" dirty="0"/>
              <a:t>regarderNiveau.js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26" name="Hình chữ nhật: Góc Tròn 25">
            <a:extLst>
              <a:ext uri="{FF2B5EF4-FFF2-40B4-BE49-F238E27FC236}">
                <a16:creationId xmlns:a16="http://schemas.microsoft.com/office/drawing/2014/main" id="{1F6D3945-A243-473D-BA2A-954ABE6F3BA1}"/>
              </a:ext>
            </a:extLst>
          </p:cNvPr>
          <p:cNvSpPr/>
          <p:nvPr/>
        </p:nvSpPr>
        <p:spPr>
          <a:xfrm>
            <a:off x="2508285" y="3423433"/>
            <a:ext cx="2037053" cy="27556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DAA9BF69-E138-4740-9C43-8804F7711401}"/>
              </a:ext>
            </a:extLst>
          </p:cNvPr>
          <p:cNvSpPr txBox="1"/>
          <p:nvPr/>
        </p:nvSpPr>
        <p:spPr>
          <a:xfrm>
            <a:off x="2629583" y="3294332"/>
            <a:ext cx="2640563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outilsStation.js</a:t>
            </a:r>
          </a:p>
          <a:p>
            <a:pPr>
              <a:lnSpc>
                <a:spcPct val="150000"/>
              </a:lnSpc>
            </a:pPr>
            <a:r>
              <a:rPr lang="en-US" dirty="0"/>
              <a:t>Idiomes.js</a:t>
            </a:r>
          </a:p>
          <a:p>
            <a:pPr>
              <a:lnSpc>
                <a:spcPct val="150000"/>
              </a:lnSpc>
            </a:pPr>
            <a:r>
              <a:rPr lang="en-US" dirty="0"/>
              <a:t>eCommunes.js</a:t>
            </a:r>
          </a:p>
          <a:p>
            <a:pPr>
              <a:lnSpc>
                <a:spcPct val="150000"/>
              </a:lnSpc>
            </a:pPr>
            <a:r>
              <a:rPr lang="en-US" dirty="0"/>
              <a:t>definitionStation.js</a:t>
            </a:r>
          </a:p>
          <a:p>
            <a:pPr>
              <a:lnSpc>
                <a:spcPct val="150000"/>
              </a:lnSpc>
            </a:pPr>
            <a:r>
              <a:rPr lang="en-US" dirty="0"/>
              <a:t>synonymes.js</a:t>
            </a:r>
          </a:p>
          <a:p>
            <a:pPr>
              <a:lnSpc>
                <a:spcPct val="150000"/>
              </a:lnSpc>
            </a:pPr>
            <a:r>
              <a:rPr lang="en-US" dirty="0"/>
              <a:t>antonymes.js</a:t>
            </a:r>
          </a:p>
          <a:p>
            <a:pPr>
              <a:lnSpc>
                <a:spcPct val="150000"/>
              </a:lnSpc>
            </a:pPr>
            <a:r>
              <a:rPr lang="en-US" dirty="0"/>
              <a:t>traduction.js</a:t>
            </a:r>
          </a:p>
        </p:txBody>
      </p:sp>
      <p:sp>
        <p:nvSpPr>
          <p:cNvPr id="28" name="Hình chữ nhật: Góc Tròn 27">
            <a:extLst>
              <a:ext uri="{FF2B5EF4-FFF2-40B4-BE49-F238E27FC236}">
                <a16:creationId xmlns:a16="http://schemas.microsoft.com/office/drawing/2014/main" id="{F0499B88-EA05-4120-A2B2-ECEA9933DE55}"/>
              </a:ext>
            </a:extLst>
          </p:cNvPr>
          <p:cNvSpPr/>
          <p:nvPr/>
        </p:nvSpPr>
        <p:spPr>
          <a:xfrm>
            <a:off x="4842271" y="3423433"/>
            <a:ext cx="2370290" cy="27556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E016AD00-ACDA-4FD5-B4D1-27AC6FDCE9AB}"/>
              </a:ext>
            </a:extLst>
          </p:cNvPr>
          <p:cNvSpPr txBox="1"/>
          <p:nvPr/>
        </p:nvSpPr>
        <p:spPr>
          <a:xfrm>
            <a:off x="4814278" y="3901744"/>
            <a:ext cx="264056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divertissementStation.js</a:t>
            </a:r>
          </a:p>
          <a:p>
            <a:pPr>
              <a:lnSpc>
                <a:spcPct val="150000"/>
              </a:lnSpc>
            </a:pPr>
            <a:r>
              <a:rPr lang="en-US" dirty="0"/>
              <a:t>horoscopes.js</a:t>
            </a:r>
          </a:p>
          <a:p>
            <a:pPr>
              <a:lnSpc>
                <a:spcPct val="150000"/>
              </a:lnSpc>
            </a:pPr>
            <a:r>
              <a:rPr lang="en-US" dirty="0"/>
              <a:t>horoscopes_chinois.js</a:t>
            </a:r>
          </a:p>
          <a:p>
            <a:pPr>
              <a:lnSpc>
                <a:spcPct val="150000"/>
              </a:lnSpc>
            </a:pPr>
            <a:r>
              <a:rPr lang="en-US" dirty="0"/>
              <a:t>tarots.js</a:t>
            </a:r>
          </a:p>
        </p:txBody>
      </p:sp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4B32C47-0ED8-482A-AB05-D70F393BEE5A}"/>
              </a:ext>
            </a:extLst>
          </p:cNvPr>
          <p:cNvSpPr/>
          <p:nvPr/>
        </p:nvSpPr>
        <p:spPr>
          <a:xfrm>
            <a:off x="7336655" y="3423433"/>
            <a:ext cx="2370290" cy="27556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A1C64F2A-749A-4E87-8529-7442C2417BBC}"/>
              </a:ext>
            </a:extLst>
          </p:cNvPr>
          <p:cNvSpPr txBox="1"/>
          <p:nvPr/>
        </p:nvSpPr>
        <p:spPr>
          <a:xfrm>
            <a:off x="7336655" y="3902464"/>
            <a:ext cx="264056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contactezNousStation.js</a:t>
            </a:r>
          </a:p>
          <a:p>
            <a:pPr>
              <a:lnSpc>
                <a:spcPct val="150000"/>
              </a:lnSpc>
            </a:pPr>
            <a:r>
              <a:rPr lang="en-US" dirty="0"/>
              <a:t>contactNous.js</a:t>
            </a:r>
          </a:p>
          <a:p>
            <a:pPr>
              <a:lnSpc>
                <a:spcPct val="150000"/>
              </a:lnSpc>
            </a:pPr>
            <a:r>
              <a:rPr lang="en-US" dirty="0"/>
              <a:t>questionStation.js</a:t>
            </a:r>
          </a:p>
          <a:p>
            <a:pPr>
              <a:lnSpc>
                <a:spcPct val="150000"/>
              </a:lnSpc>
            </a:pPr>
            <a:r>
              <a:rPr lang="en-US" dirty="0"/>
              <a:t>regarderReponses.js</a:t>
            </a:r>
          </a:p>
        </p:txBody>
      </p:sp>
      <p:sp>
        <p:nvSpPr>
          <p:cNvPr id="32" name="Hình chữ nhật: Góc Tròn 31">
            <a:extLst>
              <a:ext uri="{FF2B5EF4-FFF2-40B4-BE49-F238E27FC236}">
                <a16:creationId xmlns:a16="http://schemas.microsoft.com/office/drawing/2014/main" id="{423692EC-F091-4C0D-848D-DCF8CED1AD70}"/>
              </a:ext>
            </a:extLst>
          </p:cNvPr>
          <p:cNvSpPr/>
          <p:nvPr/>
        </p:nvSpPr>
        <p:spPr>
          <a:xfrm>
            <a:off x="9945956" y="3423433"/>
            <a:ext cx="1910625" cy="27556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A6861BC5-5066-495E-A6F9-79EE7FFD7380}"/>
              </a:ext>
            </a:extLst>
          </p:cNvPr>
          <p:cNvSpPr txBox="1"/>
          <p:nvPr/>
        </p:nvSpPr>
        <p:spPr>
          <a:xfrm>
            <a:off x="9895729" y="3872920"/>
            <a:ext cx="2003930" cy="2234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adminStation.js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dirty="0"/>
              <a:t>adminQuestionStation.js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dirty="0"/>
              <a:t>questionReponse.js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4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22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C1EF2B3B-A73C-4EF8-BBD9-837FEF6E7103}"/>
              </a:ext>
            </a:extLst>
          </p:cNvPr>
          <p:cNvSpPr txBox="1"/>
          <p:nvPr/>
        </p:nvSpPr>
        <p:spPr>
          <a:xfrm>
            <a:off x="1488086" y="583372"/>
            <a:ext cx="41424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Management (3 </a:t>
            </a:r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Fichiers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8F89219-DA26-4E88-BBD6-F1F2F143E164}"/>
              </a:ext>
            </a:extLst>
          </p:cNvPr>
          <p:cNvSpPr txBox="1"/>
          <p:nvPr/>
        </p:nvSpPr>
        <p:spPr>
          <a:xfrm>
            <a:off x="2811288" y="1100387"/>
            <a:ext cx="524053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Les fichiers les plus basiques du projet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6374ADFA-58E5-434F-B82C-45F30E754F78}"/>
              </a:ext>
            </a:extLst>
          </p:cNvPr>
          <p:cNvSpPr txBox="1"/>
          <p:nvPr/>
        </p:nvSpPr>
        <p:spPr>
          <a:xfrm>
            <a:off x="1488086" y="1618928"/>
            <a:ext cx="44630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TCF Questions (4 </a:t>
            </a:r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Fichiers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06083887-A24A-4924-A783-2FA11B223C5A}"/>
              </a:ext>
            </a:extLst>
          </p:cNvPr>
          <p:cNvSpPr txBox="1"/>
          <p:nvPr/>
        </p:nvSpPr>
        <p:spPr>
          <a:xfrm>
            <a:off x="2811288" y="2168247"/>
            <a:ext cx="913687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Poser des questions TCF et vérifier les réponses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C4682503-0BB5-43C5-8DEF-9C5461C2F470}"/>
              </a:ext>
            </a:extLst>
          </p:cNvPr>
          <p:cNvSpPr txBox="1"/>
          <p:nvPr/>
        </p:nvSpPr>
        <p:spPr>
          <a:xfrm>
            <a:off x="1488086" y="2656543"/>
            <a:ext cx="30941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Outils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 (7 </a:t>
            </a:r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Fichiers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F6A03087-4422-4A2E-A7D1-6D753807911C}"/>
              </a:ext>
            </a:extLst>
          </p:cNvPr>
          <p:cNvSpPr txBox="1"/>
          <p:nvPr/>
        </p:nvSpPr>
        <p:spPr>
          <a:xfrm>
            <a:off x="2811288" y="3205862"/>
            <a:ext cx="50994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Les outils d'apprentissage du français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6E623DA4-28A5-4EA2-8755-DC25DBF2DFBB}"/>
              </a:ext>
            </a:extLst>
          </p:cNvPr>
          <p:cNvSpPr txBox="1"/>
          <p:nvPr/>
        </p:nvSpPr>
        <p:spPr>
          <a:xfrm>
            <a:off x="2007696" y="3699004"/>
            <a:ext cx="46602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Divertissements (4 </a:t>
            </a:r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Fichiers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FB8BFC01-B52D-45C3-A2EE-A132D328D013}"/>
              </a:ext>
            </a:extLst>
          </p:cNvPr>
          <p:cNvSpPr txBox="1"/>
          <p:nvPr/>
        </p:nvSpPr>
        <p:spPr>
          <a:xfrm>
            <a:off x="3330898" y="4248323"/>
            <a:ext cx="65325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Les fonctionnalités de divertissement en français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B6F7EF5F-0290-445A-8D7B-8D747EC66524}"/>
              </a:ext>
            </a:extLst>
          </p:cNvPr>
          <p:cNvSpPr txBox="1"/>
          <p:nvPr/>
        </p:nvSpPr>
        <p:spPr>
          <a:xfrm>
            <a:off x="2373456" y="4689753"/>
            <a:ext cx="45352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Contact Mentor (4 </a:t>
            </a:r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Fichiers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CA94D6C6-204E-4F36-A241-9B2B8E3C30B9}"/>
              </a:ext>
            </a:extLst>
          </p:cNvPr>
          <p:cNvSpPr txBox="1"/>
          <p:nvPr/>
        </p:nvSpPr>
        <p:spPr>
          <a:xfrm>
            <a:off x="3696658" y="5239072"/>
            <a:ext cx="486222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La fonctionnalité de contact mentor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22DA264C-3584-4555-B6F3-4D76B84D7DDF}"/>
              </a:ext>
            </a:extLst>
          </p:cNvPr>
          <p:cNvSpPr txBox="1"/>
          <p:nvPr/>
        </p:nvSpPr>
        <p:spPr>
          <a:xfrm>
            <a:off x="2932256" y="5680502"/>
            <a:ext cx="31806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Admin (3 </a:t>
            </a:r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Fichiers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E3AC988C-5592-4DAB-9189-0C654A0FE386}"/>
              </a:ext>
            </a:extLst>
          </p:cNvPr>
          <p:cNvSpPr txBox="1"/>
          <p:nvPr/>
        </p:nvSpPr>
        <p:spPr>
          <a:xfrm>
            <a:off x="4255458" y="6189181"/>
            <a:ext cx="730680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Les fonctionnalités dédiées à l'administrateur / mentor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819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2069D055-7E7D-481E-BE83-5B83FAC529E9}"/>
              </a:ext>
            </a:extLst>
          </p:cNvPr>
          <p:cNvSpPr txBox="1"/>
          <p:nvPr/>
        </p:nvSpPr>
        <p:spPr>
          <a:xfrm>
            <a:off x="1539550" y="419878"/>
            <a:ext cx="83882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Connecter </a:t>
            </a:r>
            <a:r>
              <a:rPr lang="en-US" sz="25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Dialogflow</a:t>
            </a:r>
            <a:r>
              <a:rPr lang="en-US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et Fulfillment via Firebase</a:t>
            </a:r>
          </a:p>
        </p:txBody>
      </p:sp>
      <p:pic>
        <p:nvPicPr>
          <p:cNvPr id="14" name="Picture 40">
            <a:extLst>
              <a:ext uri="{FF2B5EF4-FFF2-40B4-BE49-F238E27FC236}">
                <a16:creationId xmlns:a16="http://schemas.microsoft.com/office/drawing/2014/main" id="{53072225-E1B1-44D8-AD6E-7C161CF5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6" y="3130868"/>
            <a:ext cx="10381162" cy="342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37">
            <a:extLst>
              <a:ext uri="{FF2B5EF4-FFF2-40B4-BE49-F238E27FC236}">
                <a16:creationId xmlns:a16="http://schemas.microsoft.com/office/drawing/2014/main" id="{3B059829-EE4D-439C-8C13-685021FDF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88" y="298580"/>
            <a:ext cx="10381162" cy="276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C183FEA6-EA24-43D6-87B4-1C94D6E4E5A0}"/>
              </a:ext>
            </a:extLst>
          </p:cNvPr>
          <p:cNvSpPr/>
          <p:nvPr/>
        </p:nvSpPr>
        <p:spPr>
          <a:xfrm>
            <a:off x="2985796" y="2108718"/>
            <a:ext cx="8297455" cy="746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1A59F79F-B94B-49AC-8E69-C63434EF39E9}"/>
              </a:ext>
            </a:extLst>
          </p:cNvPr>
          <p:cNvSpPr/>
          <p:nvPr/>
        </p:nvSpPr>
        <p:spPr>
          <a:xfrm>
            <a:off x="3713583" y="5299788"/>
            <a:ext cx="7529805" cy="618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56E7752F-143A-4004-9FC6-571FFF858F34}"/>
              </a:ext>
            </a:extLst>
          </p:cNvPr>
          <p:cNvSpPr/>
          <p:nvPr/>
        </p:nvSpPr>
        <p:spPr>
          <a:xfrm>
            <a:off x="9507893" y="4152123"/>
            <a:ext cx="1735495" cy="363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D6F8736D-89BE-4D2D-97F5-1F4B48348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5" y="3148252"/>
            <a:ext cx="10421025" cy="3384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305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ình ảnh 9">
            <a:extLst>
              <a:ext uri="{FF2B5EF4-FFF2-40B4-BE49-F238E27FC236}">
                <a16:creationId xmlns:a16="http://schemas.microsoft.com/office/drawing/2014/main" id="{B288CC7B-031C-4576-8D26-4E58FF92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013" y="1394841"/>
            <a:ext cx="8837974" cy="4996973"/>
          </a:xfrm>
          <a:prstGeom prst="rect">
            <a:avLst/>
          </a:prstGeom>
        </p:spPr>
      </p:pic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9C5773C4-2176-4D46-AB40-264C63640EC0}"/>
              </a:ext>
            </a:extLst>
          </p:cNvPr>
          <p:cNvSpPr txBox="1"/>
          <p:nvPr/>
        </p:nvSpPr>
        <p:spPr>
          <a:xfrm>
            <a:off x="1539550" y="419878"/>
            <a:ext cx="83882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Intégrer</a:t>
            </a:r>
            <a:r>
              <a:rPr lang="en-US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Facebook Messenger dans </a:t>
            </a:r>
            <a:r>
              <a:rPr lang="en-US" sz="25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Dialogflow</a:t>
            </a:r>
            <a:endParaRPr lang="en-US" sz="25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54D84170-9703-4E6B-8EE4-A7E61A587064}"/>
              </a:ext>
            </a:extLst>
          </p:cNvPr>
          <p:cNvSpPr/>
          <p:nvPr/>
        </p:nvSpPr>
        <p:spPr>
          <a:xfrm>
            <a:off x="1671810" y="1848254"/>
            <a:ext cx="8837974" cy="9727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843D5185-BA24-4134-B277-2ADAAF571F5B}"/>
              </a:ext>
            </a:extLst>
          </p:cNvPr>
          <p:cNvSpPr/>
          <p:nvPr/>
        </p:nvSpPr>
        <p:spPr>
          <a:xfrm>
            <a:off x="1682216" y="4970834"/>
            <a:ext cx="8837974" cy="8527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7">
            <a:extLst>
              <a:ext uri="{FF2B5EF4-FFF2-40B4-BE49-F238E27FC236}">
                <a16:creationId xmlns:a16="http://schemas.microsoft.com/office/drawing/2014/main" id="{99F96810-0086-488D-B2A8-58B3FAA06B2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513" y="1337453"/>
            <a:ext cx="8985380" cy="505436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Hình chữ nhật 24">
            <a:extLst>
              <a:ext uri="{FF2B5EF4-FFF2-40B4-BE49-F238E27FC236}">
                <a16:creationId xmlns:a16="http://schemas.microsoft.com/office/drawing/2014/main" id="{222DA387-5DA9-4C62-A179-AB91F908DA23}"/>
              </a:ext>
            </a:extLst>
          </p:cNvPr>
          <p:cNvSpPr/>
          <p:nvPr/>
        </p:nvSpPr>
        <p:spPr>
          <a:xfrm>
            <a:off x="1671810" y="4729561"/>
            <a:ext cx="8713161" cy="1587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5FE6C718-EB2A-4735-8DB9-FDB93D757C03}"/>
              </a:ext>
            </a:extLst>
          </p:cNvPr>
          <p:cNvSpPr/>
          <p:nvPr/>
        </p:nvSpPr>
        <p:spPr>
          <a:xfrm>
            <a:off x="1671810" y="4226683"/>
            <a:ext cx="4520606" cy="4392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FBA36104-8CF1-436E-895F-99966C210914}"/>
              </a:ext>
            </a:extLst>
          </p:cNvPr>
          <p:cNvSpPr/>
          <p:nvPr/>
        </p:nvSpPr>
        <p:spPr>
          <a:xfrm>
            <a:off x="9862456" y="1394841"/>
            <a:ext cx="710625" cy="5096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3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A31C379-7822-4DD0-A8CE-89EF07666932}"/>
              </a:ext>
            </a:extLst>
          </p:cNvPr>
          <p:cNvSpPr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927642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385A3D5F-B791-46FA-A7F7-BA1C5DDA6CB2}"/>
              </a:ext>
            </a:extLst>
          </p:cNvPr>
          <p:cNvSpPr/>
          <p:nvPr/>
        </p:nvSpPr>
        <p:spPr>
          <a:xfrm>
            <a:off x="742950" y="742951"/>
            <a:ext cx="3476625" cy="4962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TCF Questions</a:t>
            </a:r>
          </a:p>
        </p:txBody>
      </p:sp>
      <p:pic>
        <p:nvPicPr>
          <p:cNvPr id="2" name="TCF Questions">
            <a:hlinkClick r:id="" action="ppaction://media"/>
            <a:extLst>
              <a:ext uri="{FF2B5EF4-FFF2-40B4-BE49-F238E27FC236}">
                <a16:creationId xmlns:a16="http://schemas.microsoft.com/office/drawing/2014/main" id="{FB804C8B-9378-45A5-A465-D01FF74FEE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78525" y="610205"/>
            <a:ext cx="6392170" cy="5880796"/>
          </a:xfrm>
          <a:prstGeom prst="rect">
            <a:avLst/>
          </a:prstGeom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CF056A82-E1DE-4A8B-AB02-B2C85AFF6BBC}"/>
              </a:ext>
            </a:extLst>
          </p:cNvPr>
          <p:cNvSpPr/>
          <p:nvPr/>
        </p:nvSpPr>
        <p:spPr>
          <a:xfrm>
            <a:off x="4259032" y="210095"/>
            <a:ext cx="367393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 de </a:t>
            </a:r>
            <a:r>
              <a:rPr lang="en-US" sz="2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niveau</a:t>
            </a:r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13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385A3D5F-B791-46FA-A7F7-BA1C5DDA6CB2}"/>
              </a:ext>
            </a:extLst>
          </p:cNvPr>
          <p:cNvSpPr/>
          <p:nvPr/>
        </p:nvSpPr>
        <p:spPr>
          <a:xfrm>
            <a:off x="742950" y="742951"/>
            <a:ext cx="3476625" cy="4962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Outils</a:t>
            </a:r>
            <a:endParaRPr lang="en-US" sz="4800" b="1" kern="12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outils">
            <a:hlinkClick r:id="" action="ppaction://media"/>
            <a:extLst>
              <a:ext uri="{FF2B5EF4-FFF2-40B4-BE49-F238E27FC236}">
                <a16:creationId xmlns:a16="http://schemas.microsoft.com/office/drawing/2014/main" id="{40A6FAED-DB7D-4ABF-81BF-288E0A6207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40920" y="2133600"/>
            <a:ext cx="7254875" cy="2590800"/>
          </a:xfrm>
          <a:prstGeom prst="rect">
            <a:avLst/>
          </a:prstGeom>
        </p:spPr>
      </p:pic>
      <p:pic>
        <p:nvPicPr>
          <p:cNvPr id="5" name="expression communes">
            <a:hlinkClick r:id="" action="ppaction://media"/>
            <a:extLst>
              <a:ext uri="{FF2B5EF4-FFF2-40B4-BE49-F238E27FC236}">
                <a16:creationId xmlns:a16="http://schemas.microsoft.com/office/drawing/2014/main" id="{CC32B490-3A9D-49B2-8FF8-D4A666BA16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17589" y="2133600"/>
            <a:ext cx="7254875" cy="2590800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7F7F0690-E27C-4DF0-ACF4-7C0081E81B21}"/>
              </a:ext>
            </a:extLst>
          </p:cNvPr>
          <p:cNvSpPr/>
          <p:nvPr/>
        </p:nvSpPr>
        <p:spPr>
          <a:xfrm>
            <a:off x="3671203" y="1305498"/>
            <a:ext cx="367393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Idiomes</a:t>
            </a:r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A2152646-D511-402C-ADDF-063EA49CCB64}"/>
              </a:ext>
            </a:extLst>
          </p:cNvPr>
          <p:cNvSpPr/>
          <p:nvPr/>
        </p:nvSpPr>
        <p:spPr>
          <a:xfrm>
            <a:off x="4625641" y="1305498"/>
            <a:ext cx="367393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Expressions Communes:</a:t>
            </a:r>
            <a:endParaRPr lang="vi-VN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19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4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385A3D5F-B791-46FA-A7F7-BA1C5DDA6CB2}"/>
              </a:ext>
            </a:extLst>
          </p:cNvPr>
          <p:cNvSpPr/>
          <p:nvPr/>
        </p:nvSpPr>
        <p:spPr>
          <a:xfrm>
            <a:off x="742950" y="742951"/>
            <a:ext cx="3476625" cy="4962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Outils</a:t>
            </a:r>
            <a:endParaRPr lang="en-US" sz="4800" b="1" kern="12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" name="Traduire Anglais-Francais">
            <a:hlinkClick r:id="" action="ppaction://media"/>
            <a:extLst>
              <a:ext uri="{FF2B5EF4-FFF2-40B4-BE49-F238E27FC236}">
                <a16:creationId xmlns:a16="http://schemas.microsoft.com/office/drawing/2014/main" id="{ED07E1F2-A39B-4F3A-9B27-9F175549A3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03200" y="2020067"/>
            <a:ext cx="7254875" cy="2590800"/>
          </a:xfrm>
          <a:prstGeom prst="rect">
            <a:avLst/>
          </a:prstGeom>
        </p:spPr>
      </p:pic>
      <p:pic>
        <p:nvPicPr>
          <p:cNvPr id="6" name="Francais-Vietnamien">
            <a:hlinkClick r:id="" action="ppaction://media"/>
            <a:extLst>
              <a:ext uri="{FF2B5EF4-FFF2-40B4-BE49-F238E27FC236}">
                <a16:creationId xmlns:a16="http://schemas.microsoft.com/office/drawing/2014/main" id="{C2A8887D-6FAE-4643-B33E-7C1717F7D33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03199" y="1961898"/>
            <a:ext cx="7254875" cy="2590800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EF54FE1E-8AEE-4403-AD69-7D1600BCDA80}"/>
              </a:ext>
            </a:extLst>
          </p:cNvPr>
          <p:cNvSpPr/>
          <p:nvPr/>
        </p:nvSpPr>
        <p:spPr>
          <a:xfrm>
            <a:off x="4298492" y="1413348"/>
            <a:ext cx="367393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Anglais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Français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839E66BB-0B88-426A-91D7-C8478F748851}"/>
              </a:ext>
            </a:extLst>
          </p:cNvPr>
          <p:cNvSpPr/>
          <p:nvPr/>
        </p:nvSpPr>
        <p:spPr>
          <a:xfrm>
            <a:off x="4483842" y="1413348"/>
            <a:ext cx="367393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Français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Vietnamien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77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385A3D5F-B791-46FA-A7F7-BA1C5DDA6CB2}"/>
              </a:ext>
            </a:extLst>
          </p:cNvPr>
          <p:cNvSpPr/>
          <p:nvPr/>
        </p:nvSpPr>
        <p:spPr>
          <a:xfrm>
            <a:off x="389095" y="742951"/>
            <a:ext cx="4227884" cy="4962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Divertissements</a:t>
            </a:r>
          </a:p>
        </p:txBody>
      </p:sp>
      <p:pic>
        <p:nvPicPr>
          <p:cNvPr id="3" name="divertissement">
            <a:hlinkClick r:id="" action="ppaction://media"/>
            <a:extLst>
              <a:ext uri="{FF2B5EF4-FFF2-40B4-BE49-F238E27FC236}">
                <a16:creationId xmlns:a16="http://schemas.microsoft.com/office/drawing/2014/main" id="{AFBB31ED-ABDD-4A7F-AA80-D428459D78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6795" y="1087387"/>
            <a:ext cx="7100975" cy="4683225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809BFE6D-4AF6-490C-AB50-6D1AC4AFE7EE}"/>
              </a:ext>
            </a:extLst>
          </p:cNvPr>
          <p:cNvSpPr/>
          <p:nvPr/>
        </p:nvSpPr>
        <p:spPr>
          <a:xfrm>
            <a:off x="3848876" y="471526"/>
            <a:ext cx="367393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Horoscopes:</a:t>
            </a:r>
            <a:endParaRPr lang="vi-VN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B43BE0B-15E8-4DA9-A63B-741022789882}"/>
              </a:ext>
            </a:extLst>
          </p:cNvPr>
          <p:cNvSpPr/>
          <p:nvPr/>
        </p:nvSpPr>
        <p:spPr>
          <a:xfrm>
            <a:off x="3543959" y="471526"/>
            <a:ext cx="367393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Tarots:</a:t>
            </a:r>
            <a:endParaRPr lang="vi-VN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83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061FDF40-3B6F-49A3-869A-9094BD7E1B2C}"/>
              </a:ext>
            </a:extLst>
          </p:cNvPr>
          <p:cNvSpPr/>
          <p:nvPr/>
        </p:nvSpPr>
        <p:spPr>
          <a:xfrm>
            <a:off x="4937760" y="3865615"/>
            <a:ext cx="6757415" cy="17480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Introduction</a:t>
            </a:r>
          </a:p>
        </p:txBody>
      </p:sp>
      <p:pic>
        <p:nvPicPr>
          <p:cNvPr id="8" name="Hình ảnh 7" descr="Ảnh có chứa đồng hồ&#10;&#10;Mô tả được tạo tự động">
            <a:extLst>
              <a:ext uri="{FF2B5EF4-FFF2-40B4-BE49-F238E27FC236}">
                <a16:creationId xmlns:a16="http://schemas.microsoft.com/office/drawing/2014/main" id="{FEF764C3-7782-4093-9AE9-4679C5B4E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276" y="873676"/>
            <a:ext cx="1491613" cy="992600"/>
          </a:xfrm>
          <a:prstGeom prst="rect">
            <a:avLst/>
          </a:prstGeom>
        </p:spPr>
      </p:pic>
      <p:pic>
        <p:nvPicPr>
          <p:cNvPr id="1030" name="Picture 6" descr="The Enterprise Bot Manager">
            <a:extLst>
              <a:ext uri="{FF2B5EF4-FFF2-40B4-BE49-F238E27FC236}">
                <a16:creationId xmlns:a16="http://schemas.microsoft.com/office/drawing/2014/main" id="{95AFC2C2-8B81-4F24-9B1E-F12D01CE1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0625" y="1244379"/>
            <a:ext cx="2074598" cy="207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2BC77C6-E621-413E-A4C2-471078D29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00" y="2721493"/>
            <a:ext cx="3223037" cy="322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327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385A3D5F-B791-46FA-A7F7-BA1C5DDA6CB2}"/>
              </a:ext>
            </a:extLst>
          </p:cNvPr>
          <p:cNvSpPr/>
          <p:nvPr/>
        </p:nvSpPr>
        <p:spPr>
          <a:xfrm>
            <a:off x="389095" y="742951"/>
            <a:ext cx="4227884" cy="4962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Mentor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&amp;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Admin</a:t>
            </a:r>
          </a:p>
        </p:txBody>
      </p:sp>
      <p:pic>
        <p:nvPicPr>
          <p:cNvPr id="2" name="Nouvelle Question">
            <a:hlinkClick r:id="" action="ppaction://media"/>
            <a:extLst>
              <a:ext uri="{FF2B5EF4-FFF2-40B4-BE49-F238E27FC236}">
                <a16:creationId xmlns:a16="http://schemas.microsoft.com/office/drawing/2014/main" id="{A1C8F3AE-84BC-435B-8E56-5F6C5E689D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42112" y="552996"/>
            <a:ext cx="7254875" cy="2773363"/>
          </a:xfrm>
          <a:prstGeom prst="rect">
            <a:avLst/>
          </a:prstGeom>
        </p:spPr>
      </p:pic>
      <p:pic>
        <p:nvPicPr>
          <p:cNvPr id="5" name="Admin">
            <a:hlinkClick r:id="" action="ppaction://media"/>
            <a:extLst>
              <a:ext uri="{FF2B5EF4-FFF2-40B4-BE49-F238E27FC236}">
                <a16:creationId xmlns:a16="http://schemas.microsoft.com/office/drawing/2014/main" id="{E3D1B6C1-D0F6-46B5-9D5A-6A528008F60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42111" y="3717638"/>
            <a:ext cx="7254875" cy="2773363"/>
          </a:xfrm>
          <a:prstGeom prst="rect">
            <a:avLst/>
          </a:prstGeom>
        </p:spPr>
      </p:pic>
      <p:pic>
        <p:nvPicPr>
          <p:cNvPr id="6" name="Mes questions">
            <a:hlinkClick r:id="" action="ppaction://media"/>
            <a:extLst>
              <a:ext uri="{FF2B5EF4-FFF2-40B4-BE49-F238E27FC236}">
                <a16:creationId xmlns:a16="http://schemas.microsoft.com/office/drawing/2014/main" id="{86305B18-D05F-43B8-AF2D-0270F210806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42110" y="543666"/>
            <a:ext cx="7254875" cy="2773363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D12A2896-DC2E-4835-811B-9AA448B367CE}"/>
              </a:ext>
            </a:extLst>
          </p:cNvPr>
          <p:cNvSpPr/>
          <p:nvPr/>
        </p:nvSpPr>
        <p:spPr>
          <a:xfrm>
            <a:off x="3699195" y="212778"/>
            <a:ext cx="367393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Utilisateur</a:t>
            </a:r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vi-VN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9F81A0D5-5903-45C0-8458-FFE8B04CDB57}"/>
              </a:ext>
            </a:extLst>
          </p:cNvPr>
          <p:cNvSpPr/>
          <p:nvPr/>
        </p:nvSpPr>
        <p:spPr>
          <a:xfrm>
            <a:off x="3972820" y="3359778"/>
            <a:ext cx="367393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Mentor/Admin:</a:t>
            </a:r>
            <a:endParaRPr lang="vi-VN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82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5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00743D47-50E8-4AD9-966F-F8E6CF5F03C3}"/>
              </a:ext>
            </a:extLst>
          </p:cNvPr>
          <p:cNvSpPr/>
          <p:nvPr/>
        </p:nvSpPr>
        <p:spPr>
          <a:xfrm>
            <a:off x="2268714" y="246921"/>
            <a:ext cx="32287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Évaluation</a:t>
            </a:r>
            <a:endParaRPr lang="vi-V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B212F31-453A-45E1-AC91-24603AB4406B}"/>
              </a:ext>
            </a:extLst>
          </p:cNvPr>
          <p:cNvSpPr txBox="1"/>
          <p:nvPr/>
        </p:nvSpPr>
        <p:spPr>
          <a:xfrm>
            <a:off x="3524436" y="2615334"/>
            <a:ext cx="58031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Les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fonctionnalités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fonctionnent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bien.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DACBB649-99A5-443E-BFC2-3E2902F5B17D}"/>
              </a:ext>
            </a:extLst>
          </p:cNvPr>
          <p:cNvSpPr txBox="1"/>
          <p:nvPr/>
        </p:nvSpPr>
        <p:spPr>
          <a:xfrm>
            <a:off x="3524436" y="3452364"/>
            <a:ext cx="56845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500" dirty="0">
                <a:latin typeface="Arial" panose="020B0604020202020204" pitchFamily="34" charset="0"/>
                <a:cs typeface="Arial" panose="020B0604020202020204" pitchFamily="34" charset="0"/>
              </a:rPr>
              <a:t>Les résultats attendus sont corrects.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001475B4-CE65-4762-872A-FC501BDD602A}"/>
              </a:ext>
            </a:extLst>
          </p:cNvPr>
          <p:cNvSpPr txBox="1"/>
          <p:nvPr/>
        </p:nvSpPr>
        <p:spPr>
          <a:xfrm>
            <a:off x="3524436" y="4289395"/>
            <a:ext cx="42368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500" dirty="0">
                <a:latin typeface="Arial" panose="020B0604020202020204" pitchFamily="34" charset="0"/>
                <a:cs typeface="Arial" panose="020B0604020202020204" pitchFamily="34" charset="0"/>
              </a:rPr>
              <a:t>Temps de réponse rapide.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026B6EFB-ED80-4AF5-9834-5DE22ED05761}"/>
              </a:ext>
            </a:extLst>
          </p:cNvPr>
          <p:cNvSpPr txBox="1"/>
          <p:nvPr/>
        </p:nvSpPr>
        <p:spPr>
          <a:xfrm>
            <a:off x="2707690" y="1637988"/>
            <a:ext cx="34339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Auto-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évaluations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00670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00743D47-50E8-4AD9-966F-F8E6CF5F03C3}"/>
              </a:ext>
            </a:extLst>
          </p:cNvPr>
          <p:cNvSpPr/>
          <p:nvPr/>
        </p:nvSpPr>
        <p:spPr>
          <a:xfrm>
            <a:off x="2268714" y="246921"/>
            <a:ext cx="32287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Évaluation</a:t>
            </a:r>
            <a:endParaRPr lang="vi-V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DA5E73E-C11D-4BF2-BBA6-64606FB7263B}"/>
              </a:ext>
            </a:extLst>
          </p:cNvPr>
          <p:cNvSpPr txBox="1"/>
          <p:nvPr/>
        </p:nvSpPr>
        <p:spPr>
          <a:xfrm>
            <a:off x="2554360" y="1294447"/>
            <a:ext cx="58288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Évaluations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communauté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337BC393-00A3-4BDB-AEE9-855BEAAD3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98" y="1928347"/>
            <a:ext cx="8412734" cy="4354827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EC6D9D6-8232-49C1-9AD6-4D9C918C495D}"/>
              </a:ext>
            </a:extLst>
          </p:cNvPr>
          <p:cNvSpPr txBox="1"/>
          <p:nvPr/>
        </p:nvSpPr>
        <p:spPr>
          <a:xfrm>
            <a:off x="2648235" y="1972641"/>
            <a:ext cx="899926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« Le </a:t>
            </a:r>
            <a:r>
              <a:rPr lang="fr-FR" sz="2300" dirty="0" err="1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 est stable. Parfois, le </a:t>
            </a:r>
            <a:r>
              <a:rPr lang="fr-FR" sz="2300" dirty="0" err="1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 ne répond pas correctement aux commandes externes. La file d'attente est parfois lente. »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1C1C0126-EE76-4D39-BCFC-8126C5C26917}"/>
              </a:ext>
            </a:extLst>
          </p:cNvPr>
          <p:cNvSpPr txBox="1"/>
          <p:nvPr/>
        </p:nvSpPr>
        <p:spPr>
          <a:xfrm>
            <a:off x="2648235" y="3429000"/>
            <a:ext cx="89992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« Les </a:t>
            </a:r>
            <a:r>
              <a:rPr lang="fr-FR" sz="2300" dirty="0" err="1">
                <a:latin typeface="Arial" panose="020B0604020202020204" pitchFamily="34" charset="0"/>
                <a:cs typeface="Arial" panose="020B0604020202020204" pitchFamily="34" charset="0"/>
              </a:rPr>
              <a:t>chatbots</a:t>
            </a:r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 sont stables et sensibles aux besoins des utilisateurs, je trouve le français très difficile. »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DA2D362F-8C07-41AC-892E-8C2D31A80C6E}"/>
              </a:ext>
            </a:extLst>
          </p:cNvPr>
          <p:cNvSpPr txBox="1"/>
          <p:nvPr/>
        </p:nvSpPr>
        <p:spPr>
          <a:xfrm>
            <a:off x="2648235" y="4480413"/>
            <a:ext cx="899926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«   Les fonctionnalités présentées fonctionnent bien, mais je veux</a:t>
            </a:r>
          </a:p>
          <a:p>
            <a:pPr algn="just"/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personnellement que le </a:t>
            </a:r>
            <a:r>
              <a:rPr lang="fr-FR" sz="2300" dirty="0" err="1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 puisse répondre plus naturellement.»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71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E9496C77-776A-45CF-9F2D-2BFB55414649}"/>
              </a:ext>
            </a:extLst>
          </p:cNvPr>
          <p:cNvSpPr/>
          <p:nvPr/>
        </p:nvSpPr>
        <p:spPr>
          <a:xfrm>
            <a:off x="1280458" y="366178"/>
            <a:ext cx="10484529" cy="78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Conclusion et direction du </a:t>
            </a:r>
            <a:r>
              <a:rPr lang="en-US" sz="45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développement</a:t>
            </a:r>
            <a:endParaRPr lang="vi-VN" sz="45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4CE98AF-6434-4F7E-9B4C-421CF2FE218C}"/>
              </a:ext>
            </a:extLst>
          </p:cNvPr>
          <p:cNvSpPr txBox="1"/>
          <p:nvPr/>
        </p:nvSpPr>
        <p:spPr>
          <a:xfrm>
            <a:off x="2086251" y="2420250"/>
            <a:ext cx="94776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Nous avons construit avec succès une application d'apprentissage pour soutenir l'apprentissage du français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449B396-533F-4D11-A2E5-71140A00F6A6}"/>
              </a:ext>
            </a:extLst>
          </p:cNvPr>
          <p:cNvSpPr txBox="1"/>
          <p:nvPr/>
        </p:nvSpPr>
        <p:spPr>
          <a:xfrm>
            <a:off x="2086251" y="3360511"/>
            <a:ext cx="887294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Ce projet nous a permis d'acquérir des nouvelles connaissances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82570603-B30C-4653-9C7D-9F42C0BAF693}"/>
              </a:ext>
            </a:extLst>
          </p:cNvPr>
          <p:cNvSpPr txBox="1"/>
          <p:nvPr/>
        </p:nvSpPr>
        <p:spPr>
          <a:xfrm>
            <a:off x="2086251" y="4040135"/>
            <a:ext cx="94776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Nous avons une meilleure compréhension du processus de création de logiciels et des compétences en travail d'équipe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12840482-FEAE-4246-9BB4-D7070E368F49}"/>
              </a:ext>
            </a:extLst>
          </p:cNvPr>
          <p:cNvSpPr txBox="1"/>
          <p:nvPr/>
        </p:nvSpPr>
        <p:spPr>
          <a:xfrm>
            <a:off x="2086251" y="1747789"/>
            <a:ext cx="241123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Travaux </a:t>
            </a:r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futurs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D09D23D-ABF4-4939-9302-7707B168F820}"/>
              </a:ext>
            </a:extLst>
          </p:cNvPr>
          <p:cNvSpPr txBox="1"/>
          <p:nvPr/>
        </p:nvSpPr>
        <p:spPr>
          <a:xfrm>
            <a:off x="2086251" y="1728964"/>
            <a:ext cx="19287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D04ED131-03A0-414A-82BF-3FC7CFCE1A88}"/>
              </a:ext>
            </a:extLst>
          </p:cNvPr>
          <p:cNvSpPr txBox="1"/>
          <p:nvPr/>
        </p:nvSpPr>
        <p:spPr>
          <a:xfrm>
            <a:off x="2086251" y="2439366"/>
            <a:ext cx="94776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 Amélioration du système </a:t>
            </a:r>
            <a:r>
              <a:rPr lang="fr-FR" sz="2300" dirty="0" err="1">
                <a:latin typeface="Arial" panose="020B0604020202020204" pitchFamily="34" charset="0"/>
                <a:cs typeface="Arial" panose="020B0604020202020204" pitchFamily="34" charset="0"/>
              </a:rPr>
              <a:t>Smalltalk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A11F3333-9590-4378-A4AD-EE78A2E8C826}"/>
              </a:ext>
            </a:extLst>
          </p:cNvPr>
          <p:cNvSpPr txBox="1"/>
          <p:nvPr/>
        </p:nvSpPr>
        <p:spPr>
          <a:xfrm>
            <a:off x="2086251" y="3028984"/>
            <a:ext cx="42477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 Diversité des questions TCF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0F7521C4-F92D-429C-AE69-2A9034B21DE5}"/>
              </a:ext>
            </a:extLst>
          </p:cNvPr>
          <p:cNvSpPr txBox="1"/>
          <p:nvPr/>
        </p:nvSpPr>
        <p:spPr>
          <a:xfrm>
            <a:off x="2095582" y="4221670"/>
            <a:ext cx="94776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 Diversité des plateformes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7574A2D3-AAE9-4239-BFCD-05471AA6E922}"/>
              </a:ext>
            </a:extLst>
          </p:cNvPr>
          <p:cNvSpPr txBox="1"/>
          <p:nvPr/>
        </p:nvSpPr>
        <p:spPr>
          <a:xfrm>
            <a:off x="2086251" y="3637532"/>
            <a:ext cx="94776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fr-FR" sz="2300" dirty="0">
                <a:latin typeface="Arial" panose="020B0604020202020204" pitchFamily="34" charset="0"/>
                <a:cs typeface="Arial" panose="020B0604020202020204" pitchFamily="34" charset="0"/>
              </a:rPr>
              <a:t> Exportation d’API du projet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45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  <p:bldP spid="11" grpId="0"/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22">
            <a:extLst>
              <a:ext uri="{FF2B5EF4-FFF2-40B4-BE49-F238E27FC236}">
                <a16:creationId xmlns:a16="http://schemas.microsoft.com/office/drawing/2014/main" id="{A495F8E3-5243-4F02-AC53-F05721B35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280F9F-2129-4B35-86B4-8A4267DFA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079E950F-26FD-49A5-8CFB-664703BE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A957C5C2-2E01-464B-97B4-1981AF052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53B7BE02-9D75-4EBB-879B-D7B75937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D9536D6-02B7-4110-BF2B-17B08DDFE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DA6B83F-32F5-4D8C-AA2F-53A4FA12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AE2FF24D-C357-4073-8093-410279D42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7A7D5D9E-853D-4831-B45D-ED773133B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D185781-4FC4-4AF1-B231-942FDE963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CC270413-B0D3-4A07-BD1B-E9254A98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2C47358D-4669-406F-AC20-6D169951B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328C9057-3C8A-45CB-A084-4AD4535CD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204A0F9-30D5-4D9E-9019-95DEDCFFE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F9CC2C27-C82D-467C-836F-F166E7059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F680CD9A-5DEE-446A-A951-936A1B2D1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90F745C0-6118-47A3-85AB-A412FE581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3CEC5B1E-7348-4ACE-B1DD-E53926EB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F96B7951-47C0-4555-9A22-86491610F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ACD5C04A-A4EA-432A-A9B5-F84F41D74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B33C957B-D207-438D-9823-4FF59328F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F79D782-A9ED-4AEE-B67D-DDD6F1CB5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C9F140-6D17-42C4-96E2-F124090D4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EE0A3AEC-72D0-4759-A596-564927A0C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027B02-EC1B-499B-B4F5-7221EC8D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23F31700-C2A3-471A-B03B-6328C2E3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23" y="2528403"/>
            <a:ext cx="8677656" cy="17465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MERCI BEAUCOUP </a:t>
            </a:r>
            <a:br>
              <a:rPr lang="en-US" sz="5000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0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VOTRE ATTENTION</a:t>
            </a:r>
          </a:p>
        </p:txBody>
      </p:sp>
      <p:sp>
        <p:nvSpPr>
          <p:cNvPr id="51" name="Tiêu đề 1">
            <a:extLst>
              <a:ext uri="{FF2B5EF4-FFF2-40B4-BE49-F238E27FC236}">
                <a16:creationId xmlns:a16="http://schemas.microsoft.com/office/drawing/2014/main" id="{E45235D5-0C77-4413-8078-4D36988B53C8}"/>
              </a:ext>
            </a:extLst>
          </p:cNvPr>
          <p:cNvSpPr txBox="1">
            <a:spLocks/>
          </p:cNvSpPr>
          <p:nvPr/>
        </p:nvSpPr>
        <p:spPr>
          <a:xfrm>
            <a:off x="1741913" y="1239359"/>
            <a:ext cx="8677656" cy="5822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PHAN HOANG NAM – TRAN QUOC HAO</a:t>
            </a:r>
          </a:p>
        </p:txBody>
      </p:sp>
    </p:spTree>
    <p:extLst>
      <p:ext uri="{BB962C8B-B14F-4D97-AF65-F5344CB8AC3E}">
        <p14:creationId xmlns:p14="http://schemas.microsoft.com/office/powerpoint/2010/main" val="229593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061FDF40-3B6F-49A3-869A-9094BD7E1B2C}"/>
              </a:ext>
            </a:extLst>
          </p:cNvPr>
          <p:cNvSpPr/>
          <p:nvPr/>
        </p:nvSpPr>
        <p:spPr>
          <a:xfrm>
            <a:off x="2065184" y="168152"/>
            <a:ext cx="452222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Problématique</a:t>
            </a:r>
            <a:endParaRPr lang="vi-V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7F7A65F-4C1E-467E-9BC7-75FFB2915727}"/>
              </a:ext>
            </a:extLst>
          </p:cNvPr>
          <p:cNvSpPr txBox="1"/>
          <p:nvPr/>
        </p:nvSpPr>
        <p:spPr>
          <a:xfrm>
            <a:off x="2797661" y="2192694"/>
            <a:ext cx="65966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L'industrie</a:t>
            </a:r>
            <a:r>
              <a:rPr lang="en-US" sz="25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4.0 - </a:t>
            </a:r>
            <a:r>
              <a:rPr lang="en-US" sz="25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uatrième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révolution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industrielle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164B2708-E693-4197-B6CB-FBBA9D6CC756}"/>
              </a:ext>
            </a:extLst>
          </p:cNvPr>
          <p:cNvSpPr txBox="1"/>
          <p:nvPr/>
        </p:nvSpPr>
        <p:spPr>
          <a:xfrm>
            <a:off x="2797661" y="2953935"/>
            <a:ext cx="73597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 fort développement de IA, de </a:t>
            </a:r>
            <a:r>
              <a:rPr lang="fr-FR" sz="25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IdO</a:t>
            </a:r>
            <a:r>
              <a:rPr lang="fr-FR" sz="25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de Blockchain, ...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FAC717D-10CB-4E8E-8412-D6966001FF35}"/>
              </a:ext>
            </a:extLst>
          </p:cNvPr>
          <p:cNvSpPr txBox="1"/>
          <p:nvPr/>
        </p:nvSpPr>
        <p:spPr>
          <a:xfrm>
            <a:off x="2125842" y="1499496"/>
            <a:ext cx="14141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Contexte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72CBEB5C-58B9-4D0F-AE12-8211A4607A8F}"/>
              </a:ext>
            </a:extLst>
          </p:cNvPr>
          <p:cNvSpPr txBox="1"/>
          <p:nvPr/>
        </p:nvSpPr>
        <p:spPr>
          <a:xfrm>
            <a:off x="2797661" y="3710997"/>
            <a:ext cx="55707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 grande popularité des réseaux sociaux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05A8F72-DAA6-4CF4-B07D-5CCA85D6E79D}"/>
              </a:ext>
            </a:extLst>
          </p:cNvPr>
          <p:cNvSpPr txBox="1"/>
          <p:nvPr/>
        </p:nvSpPr>
        <p:spPr>
          <a:xfrm>
            <a:off x="2797661" y="4468059"/>
            <a:ext cx="41040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nécessité de l'éducation 4.0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109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061FDF40-3B6F-49A3-869A-9094BD7E1B2C}"/>
              </a:ext>
            </a:extLst>
          </p:cNvPr>
          <p:cNvSpPr/>
          <p:nvPr/>
        </p:nvSpPr>
        <p:spPr>
          <a:xfrm>
            <a:off x="2065184" y="168152"/>
            <a:ext cx="452222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Problématique</a:t>
            </a:r>
            <a:endParaRPr lang="vi-V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074" name="Picture 2" descr="Bí quyết học tập hiệu quả bất kì môn nào cho năm học mới">
            <a:extLst>
              <a:ext uri="{FF2B5EF4-FFF2-40B4-BE49-F238E27FC236}">
                <a16:creationId xmlns:a16="http://schemas.microsoft.com/office/drawing/2014/main" id="{2AE4E4E5-C552-46D1-A307-76E676252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411" y="1814428"/>
            <a:ext cx="2727016" cy="177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A539232C-2AB5-49CA-BA45-C906EC6BEAF4}"/>
              </a:ext>
            </a:extLst>
          </p:cNvPr>
          <p:cNvSpPr txBox="1"/>
          <p:nvPr/>
        </p:nvSpPr>
        <p:spPr>
          <a:xfrm>
            <a:off x="7411382" y="1131527"/>
            <a:ext cx="328647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Apprentissage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ligne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8" name="Picture 6" descr="Ưu điểm khi học tiếng anh online">
            <a:extLst>
              <a:ext uri="{FF2B5EF4-FFF2-40B4-BE49-F238E27FC236}">
                <a16:creationId xmlns:a16="http://schemas.microsoft.com/office/drawing/2014/main" id="{963CF807-97DF-4564-82B0-1B30105E5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534" y="1814428"/>
            <a:ext cx="2856172" cy="190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E95CF27A-A2A3-4EDF-989D-0FD3BCE6EE3B}"/>
              </a:ext>
            </a:extLst>
          </p:cNvPr>
          <p:cNvSpPr txBox="1"/>
          <p:nvPr/>
        </p:nvSpPr>
        <p:spPr>
          <a:xfrm>
            <a:off x="2267095" y="1131527"/>
            <a:ext cx="38433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Apprentissage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traditionnel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129892A6-BA04-4A93-A5C9-F171032D1913}"/>
              </a:ext>
            </a:extLst>
          </p:cNvPr>
          <p:cNvCxnSpPr>
            <a:cxnSpLocks/>
          </p:cNvCxnSpPr>
          <p:nvPr/>
        </p:nvCxnSpPr>
        <p:spPr>
          <a:xfrm>
            <a:off x="6309245" y="2707634"/>
            <a:ext cx="7089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14 Best Apps for Learning French Like a Boss in 2020">
            <a:extLst>
              <a:ext uri="{FF2B5EF4-FFF2-40B4-BE49-F238E27FC236}">
                <a16:creationId xmlns:a16="http://schemas.microsoft.com/office/drawing/2014/main" id="{E38E6312-D185-45AA-8FC1-F91AD0D5A7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Trình bày vấn đề tự học - Văn bản thuyết minh - Ngữ văn 9 | Hoc360.net">
            <a:extLst>
              <a:ext uri="{FF2B5EF4-FFF2-40B4-BE49-F238E27FC236}">
                <a16:creationId xmlns:a16="http://schemas.microsoft.com/office/drawing/2014/main" id="{FD0DE3C5-BD9D-4ED7-A6A6-D0E641DF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1" y="4451251"/>
            <a:ext cx="3401299" cy="178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Đường kết nối Mũi tên Thẳng 22">
            <a:extLst>
              <a:ext uri="{FF2B5EF4-FFF2-40B4-BE49-F238E27FC236}">
                <a16:creationId xmlns:a16="http://schemas.microsoft.com/office/drawing/2014/main" id="{2215D728-631C-4A70-99CB-F6DF61C03CD9}"/>
              </a:ext>
            </a:extLst>
          </p:cNvPr>
          <p:cNvCxnSpPr>
            <a:cxnSpLocks/>
          </p:cNvCxnSpPr>
          <p:nvPr/>
        </p:nvCxnSpPr>
        <p:spPr>
          <a:xfrm>
            <a:off x="6337539" y="5307851"/>
            <a:ext cx="7089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2">
            <a:extLst>
              <a:ext uri="{FF2B5EF4-FFF2-40B4-BE49-F238E27FC236}">
                <a16:creationId xmlns:a16="http://schemas.microsoft.com/office/drawing/2014/main" id="{B3411B3F-A02B-48CD-A812-59A8E820D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620" y="4856043"/>
            <a:ext cx="1507354" cy="97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Student using smartphone during class — Stock Vector © Lcosmo ...">
            <a:extLst>
              <a:ext uri="{FF2B5EF4-FFF2-40B4-BE49-F238E27FC236}">
                <a16:creationId xmlns:a16="http://schemas.microsoft.com/office/drawing/2014/main" id="{9C53DB79-0C03-4C76-86B9-A870F222F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6"/>
          <a:stretch/>
        </p:blipFill>
        <p:spPr bwMode="auto">
          <a:xfrm>
            <a:off x="7626534" y="4531150"/>
            <a:ext cx="1320748" cy="140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3B6A0283-CB6B-45CC-8A81-CA1275DA9415}"/>
              </a:ext>
            </a:extLst>
          </p:cNvPr>
          <p:cNvSpPr txBox="1"/>
          <p:nvPr/>
        </p:nvSpPr>
        <p:spPr>
          <a:xfrm>
            <a:off x="1907541" y="3873600"/>
            <a:ext cx="45624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apprentissage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traditionnel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9A272C8C-4F9A-499E-8504-2F4D1F6EE720}"/>
              </a:ext>
            </a:extLst>
          </p:cNvPr>
          <p:cNvSpPr txBox="1"/>
          <p:nvPr/>
        </p:nvSpPr>
        <p:spPr>
          <a:xfrm>
            <a:off x="7057919" y="3850189"/>
            <a:ext cx="39934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apprentissage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ligne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061FDF40-3B6F-49A3-869A-9094BD7E1B2C}"/>
              </a:ext>
            </a:extLst>
          </p:cNvPr>
          <p:cNvSpPr/>
          <p:nvPr/>
        </p:nvSpPr>
        <p:spPr>
          <a:xfrm>
            <a:off x="2065184" y="168152"/>
            <a:ext cx="452222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Problématique</a:t>
            </a:r>
            <a:endParaRPr lang="vi-V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E897DE93-D0CA-47AD-9987-451E1054B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712" y="4515405"/>
            <a:ext cx="3013424" cy="194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tudent using smartphone during class — Stock Vector © Lcosmo ...">
            <a:extLst>
              <a:ext uri="{FF2B5EF4-FFF2-40B4-BE49-F238E27FC236}">
                <a16:creationId xmlns:a16="http://schemas.microsoft.com/office/drawing/2014/main" id="{3C1D7EA7-DB83-4251-8F1D-CE822F6CD1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6"/>
          <a:stretch/>
        </p:blipFill>
        <p:spPr bwMode="auto">
          <a:xfrm>
            <a:off x="3743238" y="1116875"/>
            <a:ext cx="2640371" cy="28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Dawn of the Chatbots: What Do Consumers Want and Expect ...">
            <a:extLst>
              <a:ext uri="{FF2B5EF4-FFF2-40B4-BE49-F238E27FC236}">
                <a16:creationId xmlns:a16="http://schemas.microsoft.com/office/drawing/2014/main" id="{89850CD2-1D35-4915-8346-594C81AAD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458" y="2797544"/>
            <a:ext cx="2342595" cy="23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129892A6-BA04-4A93-A5C9-F171032D1913}"/>
              </a:ext>
            </a:extLst>
          </p:cNvPr>
          <p:cNvCxnSpPr>
            <a:cxnSpLocks/>
          </p:cNvCxnSpPr>
          <p:nvPr/>
        </p:nvCxnSpPr>
        <p:spPr>
          <a:xfrm>
            <a:off x="6399872" y="2795755"/>
            <a:ext cx="674678" cy="4678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Đường kết nối Mũi tên Thẳng 23">
            <a:extLst>
              <a:ext uri="{FF2B5EF4-FFF2-40B4-BE49-F238E27FC236}">
                <a16:creationId xmlns:a16="http://schemas.microsoft.com/office/drawing/2014/main" id="{6280D22A-D056-425A-8555-9C4C6C3CF715}"/>
              </a:ext>
            </a:extLst>
          </p:cNvPr>
          <p:cNvCxnSpPr>
            <a:cxnSpLocks/>
            <a:stCxn id="3084" idx="3"/>
          </p:cNvCxnSpPr>
          <p:nvPr/>
        </p:nvCxnSpPr>
        <p:spPr>
          <a:xfrm flipV="1">
            <a:off x="6570136" y="4936094"/>
            <a:ext cx="605112" cy="5506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0B7C9FDD-418E-470B-82A3-7BA62C0BA79F}"/>
              </a:ext>
            </a:extLst>
          </p:cNvPr>
          <p:cNvSpPr txBox="1"/>
          <p:nvPr/>
        </p:nvSpPr>
        <p:spPr>
          <a:xfrm>
            <a:off x="4528661" y="6458143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Étudiants</a:t>
            </a:r>
            <a:endParaRPr lang="en-US" b="1" dirty="0"/>
          </a:p>
        </p:txBody>
      </p: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B284A60E-890F-4B15-A241-AEADC7624C84}"/>
              </a:ext>
            </a:extLst>
          </p:cNvPr>
          <p:cNvSpPr txBox="1"/>
          <p:nvPr/>
        </p:nvSpPr>
        <p:spPr>
          <a:xfrm>
            <a:off x="8005620" y="6426330"/>
            <a:ext cx="9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Chatbot</a:t>
            </a:r>
          </a:p>
        </p:txBody>
      </p:sp>
      <p:cxnSp>
        <p:nvCxnSpPr>
          <p:cNvPr id="18" name="Đường kết nối Mũi tên Thẳng 17">
            <a:extLst>
              <a:ext uri="{FF2B5EF4-FFF2-40B4-BE49-F238E27FC236}">
                <a16:creationId xmlns:a16="http://schemas.microsoft.com/office/drawing/2014/main" id="{F70CDAFB-525C-49D4-A54E-D24EC79DFF8A}"/>
              </a:ext>
            </a:extLst>
          </p:cNvPr>
          <p:cNvCxnSpPr>
            <a:cxnSpLocks/>
          </p:cNvCxnSpPr>
          <p:nvPr/>
        </p:nvCxnSpPr>
        <p:spPr>
          <a:xfrm>
            <a:off x="6455464" y="4171670"/>
            <a:ext cx="7197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14 Best Apps for Learning French Like a Boss in 2020">
            <a:extLst>
              <a:ext uri="{FF2B5EF4-FFF2-40B4-BE49-F238E27FC236}">
                <a16:creationId xmlns:a16="http://schemas.microsoft.com/office/drawing/2014/main" id="{E38E6312-D185-45AA-8FC1-F91AD0D5A7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14 Best Apps for Learning French Like a Boss in 2020">
            <a:extLst>
              <a:ext uri="{FF2B5EF4-FFF2-40B4-BE49-F238E27FC236}">
                <a16:creationId xmlns:a16="http://schemas.microsoft.com/office/drawing/2014/main" id="{DC6FB9AA-0935-4E9E-BF27-0205440A7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741" y="4151045"/>
            <a:ext cx="1593300" cy="157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YouTube icon vector SVG free download - Seeklogo.net in 2020 ...">
            <a:extLst>
              <a:ext uri="{FF2B5EF4-FFF2-40B4-BE49-F238E27FC236}">
                <a16:creationId xmlns:a16="http://schemas.microsoft.com/office/drawing/2014/main" id="{D6B4A1EE-E69E-404E-92B7-AA1C8933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596" y="4219891"/>
            <a:ext cx="1467280" cy="146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44455EF-CDBD-417A-A978-107B466AD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63"/>
          <a:stretch/>
        </p:blipFill>
        <p:spPr bwMode="auto">
          <a:xfrm>
            <a:off x="9851041" y="2091077"/>
            <a:ext cx="2044700" cy="167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hiết kế web - WEB24S">
            <a:extLst>
              <a:ext uri="{FF2B5EF4-FFF2-40B4-BE49-F238E27FC236}">
                <a16:creationId xmlns:a16="http://schemas.microsoft.com/office/drawing/2014/main" id="{4371BB8C-2BD6-4387-B128-B92A1B64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316" y="2278222"/>
            <a:ext cx="1741142" cy="139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44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wnload Free png Trouver une sortie gratuite à Paris - Sortir a ...">
            <a:extLst>
              <a:ext uri="{FF2B5EF4-FFF2-40B4-BE49-F238E27FC236}">
                <a16:creationId xmlns:a16="http://schemas.microsoft.com/office/drawing/2014/main" id="{54D911D8-A17B-4E92-A298-3FEE90A76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13" y="1399103"/>
            <a:ext cx="3605709" cy="191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te facile - Design de site Internet">
            <a:extLst>
              <a:ext uri="{FF2B5EF4-FFF2-40B4-BE49-F238E27FC236}">
                <a16:creationId xmlns:a16="http://schemas.microsoft.com/office/drawing/2014/main" id="{8F7677CE-5047-470B-B331-252414266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502" y="2801422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stallation-icon - Dualflo">
            <a:extLst>
              <a:ext uri="{FF2B5EF4-FFF2-40B4-BE49-F238E27FC236}">
                <a16:creationId xmlns:a16="http://schemas.microsoft.com/office/drawing/2014/main" id="{787E81EE-069A-4586-9D78-925518660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208" y="388448"/>
            <a:ext cx="1763486" cy="176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088B511E-EB09-49D4-ACCF-C4B330966154}"/>
              </a:ext>
            </a:extLst>
          </p:cNvPr>
          <p:cNvCxnSpPr>
            <a:cxnSpLocks/>
          </p:cNvCxnSpPr>
          <p:nvPr/>
        </p:nvCxnSpPr>
        <p:spPr>
          <a:xfrm>
            <a:off x="8535286" y="127191"/>
            <a:ext cx="2295332" cy="2286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Đường nối Thẳng 27">
            <a:extLst>
              <a:ext uri="{FF2B5EF4-FFF2-40B4-BE49-F238E27FC236}">
                <a16:creationId xmlns:a16="http://schemas.microsoft.com/office/drawing/2014/main" id="{E9B14C35-5946-458C-8150-AD619CDC655F}"/>
              </a:ext>
            </a:extLst>
          </p:cNvPr>
          <p:cNvCxnSpPr>
            <a:cxnSpLocks/>
          </p:cNvCxnSpPr>
          <p:nvPr/>
        </p:nvCxnSpPr>
        <p:spPr>
          <a:xfrm flipH="1">
            <a:off x="8535287" y="127191"/>
            <a:ext cx="2295331" cy="2286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Study - Free people icons">
            <a:extLst>
              <a:ext uri="{FF2B5EF4-FFF2-40B4-BE49-F238E27FC236}">
                <a16:creationId xmlns:a16="http://schemas.microsoft.com/office/drawing/2014/main" id="{24FF2101-0026-4CDC-8888-A5A3CF0F4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536" y="415744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mepad Playstation Xbox Game Playing Svg Png Icon Free Download ...">
            <a:extLst>
              <a:ext uri="{FF2B5EF4-FFF2-40B4-BE49-F238E27FC236}">
                <a16:creationId xmlns:a16="http://schemas.microsoft.com/office/drawing/2014/main" id="{C475A899-D50D-403E-8EDE-68F6D831D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47" y="5047720"/>
            <a:ext cx="1808162" cy="170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France - Wikipedia">
            <a:extLst>
              <a:ext uri="{FF2B5EF4-FFF2-40B4-BE49-F238E27FC236}">
                <a16:creationId xmlns:a16="http://schemas.microsoft.com/office/drawing/2014/main" id="{D55DA105-BE59-48A6-B3EF-5A5DE085A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47" y="4493349"/>
            <a:ext cx="1133572" cy="75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áng tạo nội dung mạng xã hội Facebook, Twitter, Youtube, LinkedIn ...">
            <a:extLst>
              <a:ext uri="{FF2B5EF4-FFF2-40B4-BE49-F238E27FC236}">
                <a16:creationId xmlns:a16="http://schemas.microsoft.com/office/drawing/2014/main" id="{4F227A96-7512-4B2C-A421-AF3D778F8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387" y="4887413"/>
            <a:ext cx="3110956" cy="179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Dawn of the Chatbots: What Do Consumers Want and Expect ...">
            <a:extLst>
              <a:ext uri="{FF2B5EF4-FFF2-40B4-BE49-F238E27FC236}">
                <a16:creationId xmlns:a16="http://schemas.microsoft.com/office/drawing/2014/main" id="{0BD2B66F-936F-4659-8C1D-FEB0AFE00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837" y="2427939"/>
            <a:ext cx="2342595" cy="23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24 7 Icon Images, Stock Photos &amp; Vectors | Shutterstock">
            <a:extLst>
              <a:ext uri="{FF2B5EF4-FFF2-40B4-BE49-F238E27FC236}">
                <a16:creationId xmlns:a16="http://schemas.microsoft.com/office/drawing/2014/main" id="{C198F3CC-8424-4143-8F48-7573C5F37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2"/>
          <a:stretch/>
        </p:blipFill>
        <p:spPr bwMode="auto">
          <a:xfrm>
            <a:off x="4607677" y="-127177"/>
            <a:ext cx="2476500" cy="241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Đường kết nối Mũi tên Thẳng 14">
            <a:extLst>
              <a:ext uri="{FF2B5EF4-FFF2-40B4-BE49-F238E27FC236}">
                <a16:creationId xmlns:a16="http://schemas.microsoft.com/office/drawing/2014/main" id="{5DB39AC6-D5B8-4239-A47E-01118FFB580F}"/>
              </a:ext>
            </a:extLst>
          </p:cNvPr>
          <p:cNvCxnSpPr>
            <a:cxnSpLocks/>
          </p:cNvCxnSpPr>
          <p:nvPr/>
        </p:nvCxnSpPr>
        <p:spPr>
          <a:xfrm flipH="1" flipV="1">
            <a:off x="4763012" y="2843717"/>
            <a:ext cx="824988" cy="3941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Đường kết nối Mũi tên Thẳng 19">
            <a:extLst>
              <a:ext uri="{FF2B5EF4-FFF2-40B4-BE49-F238E27FC236}">
                <a16:creationId xmlns:a16="http://schemas.microsoft.com/office/drawing/2014/main" id="{BE4BFA3F-C0D9-4CEC-BD22-A290E73A20C9}"/>
              </a:ext>
            </a:extLst>
          </p:cNvPr>
          <p:cNvCxnSpPr>
            <a:cxnSpLocks/>
          </p:cNvCxnSpPr>
          <p:nvPr/>
        </p:nvCxnSpPr>
        <p:spPr>
          <a:xfrm flipH="1" flipV="1">
            <a:off x="6136167" y="2151935"/>
            <a:ext cx="152094" cy="649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Đường kết nối Mũi tên Thẳng 22">
            <a:extLst>
              <a:ext uri="{FF2B5EF4-FFF2-40B4-BE49-F238E27FC236}">
                <a16:creationId xmlns:a16="http://schemas.microsoft.com/office/drawing/2014/main" id="{8A882D46-AA44-4A6E-ACBE-77B5AA53B1DA}"/>
              </a:ext>
            </a:extLst>
          </p:cNvPr>
          <p:cNvCxnSpPr>
            <a:cxnSpLocks/>
          </p:cNvCxnSpPr>
          <p:nvPr/>
        </p:nvCxnSpPr>
        <p:spPr>
          <a:xfrm flipV="1">
            <a:off x="7140616" y="2633347"/>
            <a:ext cx="790112" cy="4207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42510E73-6ACE-4B09-8653-AB389670F9DA}"/>
              </a:ext>
            </a:extLst>
          </p:cNvPr>
          <p:cNvCxnSpPr>
            <a:cxnSpLocks/>
          </p:cNvCxnSpPr>
          <p:nvPr/>
        </p:nvCxnSpPr>
        <p:spPr>
          <a:xfrm flipV="1">
            <a:off x="7515295" y="3803914"/>
            <a:ext cx="830865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Đường kết nối Mũi tên Thẳng 31">
            <a:extLst>
              <a:ext uri="{FF2B5EF4-FFF2-40B4-BE49-F238E27FC236}">
                <a16:creationId xmlns:a16="http://schemas.microsoft.com/office/drawing/2014/main" id="{4DF00EB6-00F9-4C8C-95BF-397492A2AE08}"/>
              </a:ext>
            </a:extLst>
          </p:cNvPr>
          <p:cNvCxnSpPr>
            <a:cxnSpLocks/>
          </p:cNvCxnSpPr>
          <p:nvPr/>
        </p:nvCxnSpPr>
        <p:spPr>
          <a:xfrm>
            <a:off x="6881856" y="4286710"/>
            <a:ext cx="517519" cy="5844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Đường kết nối Mũi tên Thẳng 34">
            <a:extLst>
              <a:ext uri="{FF2B5EF4-FFF2-40B4-BE49-F238E27FC236}">
                <a16:creationId xmlns:a16="http://schemas.microsoft.com/office/drawing/2014/main" id="{05773E53-B77E-4493-BFDC-AD39A0EF1629}"/>
              </a:ext>
            </a:extLst>
          </p:cNvPr>
          <p:cNvCxnSpPr>
            <a:cxnSpLocks/>
          </p:cNvCxnSpPr>
          <p:nvPr/>
        </p:nvCxnSpPr>
        <p:spPr>
          <a:xfrm flipH="1">
            <a:off x="5039892" y="4186289"/>
            <a:ext cx="660788" cy="5337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09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061FDF40-3B6F-49A3-869A-9094BD7E1B2C}"/>
              </a:ext>
            </a:extLst>
          </p:cNvPr>
          <p:cNvSpPr/>
          <p:nvPr/>
        </p:nvSpPr>
        <p:spPr>
          <a:xfrm>
            <a:off x="2065184" y="168152"/>
            <a:ext cx="452222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Problématique</a:t>
            </a:r>
            <a:endParaRPr lang="vi-V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076" name="Picture 4" descr="L'anglais en entreprise : gare aux abus | Les Echos">
            <a:extLst>
              <a:ext uri="{FF2B5EF4-FFF2-40B4-BE49-F238E27FC236}">
                <a16:creationId xmlns:a16="http://schemas.microsoft.com/office/drawing/2014/main" id="{4BC6CA12-3A5B-49AB-A6B2-D0EACB5D1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852" y="1359711"/>
            <a:ext cx="3678735" cy="20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France - Wikipedia">
            <a:extLst>
              <a:ext uri="{FF2B5EF4-FFF2-40B4-BE49-F238E27FC236}">
                <a16:creationId xmlns:a16="http://schemas.microsoft.com/office/drawing/2014/main" id="{AD75F6DD-5026-4E5F-B2B3-0E1908A79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781" y="1359711"/>
            <a:ext cx="3103934" cy="20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BEA23652-F854-4DBC-A6EA-987F9E25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4149447"/>
            <a:ext cx="1181506" cy="1335615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8568FD77-BEA6-4E03-ABE7-FC0162FF0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231" y="4148915"/>
            <a:ext cx="1323975" cy="1633538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71DE0586-4873-47F1-BF19-545F73F09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8991" y="4148915"/>
            <a:ext cx="1296230" cy="1633538"/>
          </a:xfrm>
          <a:prstGeom prst="rect">
            <a:avLst/>
          </a:prstGeom>
        </p:spPr>
      </p:pic>
      <p:pic>
        <p:nvPicPr>
          <p:cNvPr id="3082" name="Picture 10" descr="question-mark | YinYang's Programing Blog">
            <a:extLst>
              <a:ext uri="{FF2B5EF4-FFF2-40B4-BE49-F238E27FC236}">
                <a16:creationId xmlns:a16="http://schemas.microsoft.com/office/drawing/2014/main" id="{8447864A-072A-49A1-BDDA-B3AF5B4CE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134" y="3940867"/>
            <a:ext cx="2168292" cy="216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15E2F297-66B4-4517-BBC3-7AED39AF7070}"/>
              </a:ext>
            </a:extLst>
          </p:cNvPr>
          <p:cNvSpPr txBox="1"/>
          <p:nvPr/>
        </p:nvSpPr>
        <p:spPr>
          <a:xfrm>
            <a:off x="3749857" y="357452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Anglais</a:t>
            </a:r>
            <a:endParaRPr lang="en-US" b="1" dirty="0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28E99404-E38C-41BA-8A7C-AEF7A4E63182}"/>
              </a:ext>
            </a:extLst>
          </p:cNvPr>
          <p:cNvSpPr txBox="1"/>
          <p:nvPr/>
        </p:nvSpPr>
        <p:spPr>
          <a:xfrm>
            <a:off x="9139226" y="353160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Français</a:t>
            </a:r>
            <a:endParaRPr lang="en-US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EB4A017-895E-44C7-AC16-87804B791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613" y="3697976"/>
            <a:ext cx="2846259" cy="284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35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061FDF40-3B6F-49A3-869A-9094BD7E1B2C}"/>
              </a:ext>
            </a:extLst>
          </p:cNvPr>
          <p:cNvSpPr/>
          <p:nvPr/>
        </p:nvSpPr>
        <p:spPr>
          <a:xfrm>
            <a:off x="2065183" y="168152"/>
            <a:ext cx="67414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Présentation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du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projet</a:t>
            </a:r>
            <a:endParaRPr lang="vi-V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CE69B37-9EEC-466F-9383-01F0A2BAF7A4}"/>
              </a:ext>
            </a:extLst>
          </p:cNvPr>
          <p:cNvSpPr txBox="1"/>
          <p:nvPr/>
        </p:nvSpPr>
        <p:spPr>
          <a:xfrm>
            <a:off x="3212510" y="5264252"/>
            <a:ext cx="55082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Plateforme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Facebook Messenger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5105F837-DB7C-4E74-BD3B-92A904D3D738}"/>
              </a:ext>
            </a:extLst>
          </p:cNvPr>
          <p:cNvSpPr txBox="1"/>
          <p:nvPr/>
        </p:nvSpPr>
        <p:spPr>
          <a:xfrm>
            <a:off x="3212510" y="5889601"/>
            <a:ext cx="72843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Fonctionalité</a:t>
            </a:r>
            <a:r>
              <a:rPr lang="fr-F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Questions TCF, Outils, Divertissements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73E17F-E9E3-4096-9ABB-C83A76B74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850" y="1756671"/>
            <a:ext cx="3223037" cy="322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8654E51-C7CC-4890-88B2-ECC4DB159ADB}"/>
              </a:ext>
            </a:extLst>
          </p:cNvPr>
          <p:cNvSpPr txBox="1"/>
          <p:nvPr/>
        </p:nvSpPr>
        <p:spPr>
          <a:xfrm>
            <a:off x="2530135" y="1348232"/>
            <a:ext cx="36760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Parlez-vous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Français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C237737-E93D-4184-89ED-E97ED464A686}"/>
              </a:ext>
            </a:extLst>
          </p:cNvPr>
          <p:cNvSpPr txBox="1"/>
          <p:nvPr/>
        </p:nvSpPr>
        <p:spPr>
          <a:xfrm>
            <a:off x="3212509" y="4638903"/>
            <a:ext cx="33329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Plateforme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Dialogflow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783</Words>
  <Application>Microsoft Office PowerPoint</Application>
  <PresentationFormat>Màn hình rộng</PresentationFormat>
  <Paragraphs>179</Paragraphs>
  <Slides>34</Slides>
  <Notes>0</Notes>
  <HiddenSlides>0</HiddenSlides>
  <MMClips>9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Wingdings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Analyse et conception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MERCI BEAUCOUP 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Phan</dc:creator>
  <cp:lastModifiedBy>Phan</cp:lastModifiedBy>
  <cp:revision>63</cp:revision>
  <dcterms:created xsi:type="dcterms:W3CDTF">2020-08-12T23:30:55Z</dcterms:created>
  <dcterms:modified xsi:type="dcterms:W3CDTF">2020-08-14T13:31:47Z</dcterms:modified>
</cp:coreProperties>
</file>